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9"/>
  </p:notesMasterIdLst>
  <p:sldIdLst>
    <p:sldId id="256" r:id="rId2"/>
    <p:sldId id="380" r:id="rId3"/>
    <p:sldId id="39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399" r:id="rId13"/>
    <p:sldId id="398" r:id="rId14"/>
    <p:sldId id="389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394" r:id="rId24"/>
    <p:sldId id="391" r:id="rId25"/>
    <p:sldId id="392" r:id="rId26"/>
    <p:sldId id="395" r:id="rId27"/>
    <p:sldId id="396" r:id="rId28"/>
    <p:sldId id="397" r:id="rId29"/>
    <p:sldId id="433" r:id="rId30"/>
    <p:sldId id="404" r:id="rId31"/>
    <p:sldId id="405" r:id="rId32"/>
    <p:sldId id="432" r:id="rId33"/>
    <p:sldId id="406" r:id="rId34"/>
    <p:sldId id="407" r:id="rId35"/>
    <p:sldId id="408" r:id="rId36"/>
    <p:sldId id="409" r:id="rId37"/>
    <p:sldId id="420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264864"/>
    <a:srgbClr val="008000"/>
    <a:srgbClr val="00E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1" autoAdjust="0"/>
    <p:restoredTop sz="89575" autoAdjust="0"/>
  </p:normalViewPr>
  <p:slideViewPr>
    <p:cSldViewPr snapToGrid="0">
      <p:cViewPr>
        <p:scale>
          <a:sx n="80" d="100"/>
          <a:sy n="80" d="100"/>
        </p:scale>
        <p:origin x="-145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52" y="-10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7635E-DDB6-44E8-B583-B6F2D81A58C5}" type="datetimeFigureOut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EE3DC-066B-49EB-9369-91669E9AB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675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1CD4-1B6B-4A00-901F-CE46F75A5041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CA6F-44DA-4CF1-AEB4-50F1DAA7DAD3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0467-AB0C-42AF-9C15-C61BA05025FF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tIns="0" bIns="182880">
            <a:normAutofit/>
          </a:bodyPr>
          <a:lstStyle>
            <a:lvl1pPr>
              <a:defRPr sz="4200" b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F2EF-5579-4D24-AC6F-ED7C2ACA9A4A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2E9-9B22-4455-A425-B21E686AF973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1189-23FC-44FE-9DE6-20835FD2A13E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B855-0D9A-4AB9-B349-75871F683F9F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E401-1F46-4412-AEC8-D2539848AAD1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51B-D16A-433F-9806-5B0B0C367563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519A-828D-43FD-9B15-77C6A7A63461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8049-7623-4163-8B26-1C5358DBDCD5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8108-59C3-4D86-9A4A-4005A172DE05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FCFB-C14D-48A8-8D12-E88864A0A7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8401"/>
            <a:ext cx="7772400" cy="18351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Fix Climate Policy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40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Would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Electricity Markets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850" y="3392839"/>
            <a:ext cx="7480300" cy="29432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EEM 13,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30 May 2013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Conference on the European Energy Market</a:t>
            </a:r>
          </a:p>
          <a:p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Peter Cramton, Axel Ockenfels, Steven Stoft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264864"/>
                </a:solidFill>
              </a:rPr>
              <a:t/>
            </a:r>
            <a:br>
              <a:rPr lang="en-US" dirty="0" smtClean="0">
                <a:solidFill>
                  <a:srgbClr val="264864"/>
                </a:solidFill>
              </a:rPr>
            </a:br>
            <a:r>
              <a:rPr lang="en-US" sz="2800" dirty="0" smtClean="0">
                <a:solidFill>
                  <a:srgbClr val="264864"/>
                </a:solidFill>
              </a:rPr>
              <a:t>For details see: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priceCarbon.info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we 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efficiency (cost savings) than the EU’s “third package” can deliver.</a:t>
            </a:r>
          </a:p>
          <a:p>
            <a:r>
              <a:rPr lang="en-US" dirty="0" smtClean="0"/>
              <a:t>Greatly increased carbon abatement because the ETS price would not collapse.</a:t>
            </a:r>
          </a:p>
          <a:p>
            <a:r>
              <a:rPr lang="en-US" dirty="0" smtClean="0"/>
              <a:t>Increased long-run public acceptance of climate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Climate and carbon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Global Carbon Pricing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proposing a </a:t>
            </a:r>
          </a:p>
          <a:p>
            <a:pPr>
              <a:buNone/>
            </a:pPr>
            <a:r>
              <a:rPr lang="en-US" dirty="0" smtClean="0"/>
              <a:t>		Global Carbon Price Commitment.</a:t>
            </a:r>
          </a:p>
          <a:p>
            <a:r>
              <a:rPr lang="en-US" dirty="0" smtClean="0"/>
              <a:t>The Statement about this can be found at: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priceCarbon.info</a:t>
            </a:r>
          </a:p>
          <a:p>
            <a:r>
              <a:rPr lang="en-US" dirty="0" smtClean="0"/>
              <a:t>Also an explanatory note by</a:t>
            </a:r>
          </a:p>
          <a:p>
            <a:pPr>
              <a:buNone/>
            </a:pPr>
            <a:r>
              <a:rPr lang="en-US" dirty="0" smtClean="0"/>
              <a:t>		Cramton, Ockenfels and Stoft.</a:t>
            </a:r>
          </a:p>
          <a:p>
            <a:r>
              <a:rPr lang="en-US" dirty="0" smtClean="0"/>
              <a:t>Policy experiments are underway at:</a:t>
            </a:r>
          </a:p>
          <a:p>
            <a:pPr>
              <a:buNone/>
            </a:pPr>
            <a:r>
              <a:rPr lang="en-US" dirty="0" smtClean="0"/>
              <a:t>		Cologne Laboratory of Economic Research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/>
              <a:t>Statement on a Global Carbon-Price Commitment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928" y="1089498"/>
            <a:ext cx="8219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40080" algn="l"/>
              </a:tabLst>
            </a:pPr>
            <a:r>
              <a:rPr lang="en-US" dirty="0" smtClean="0"/>
              <a:t>(Abbreviated version)</a:t>
            </a:r>
          </a:p>
          <a:p>
            <a:pPr>
              <a:tabLst>
                <a:tab pos="640080" algn="l"/>
              </a:tabLst>
            </a:pPr>
            <a:endParaRPr lang="en-US" dirty="0" smtClean="0"/>
          </a:p>
          <a:p>
            <a:pPr>
              <a:tabLst>
                <a:tab pos="640080" algn="l"/>
              </a:tabLst>
            </a:pPr>
            <a:r>
              <a:rPr lang="en-US" sz="2800" dirty="0" smtClean="0"/>
              <a:t>We propose that countries  </a:t>
            </a:r>
            <a:r>
              <a:rPr lang="en-US" sz="2800" b="1" dirty="0" smtClean="0"/>
              <a:t>commit to a common global carbon-price path</a:t>
            </a:r>
            <a:r>
              <a:rPr lang="en-US" sz="2800" dirty="0" smtClean="0"/>
              <a:t>.  This will …</a:t>
            </a:r>
          </a:p>
          <a:p>
            <a:pPr>
              <a:tabLst>
                <a:tab pos="640080" algn="l"/>
              </a:tabLst>
            </a:pPr>
            <a:endParaRPr lang="en-US" sz="2800" dirty="0" smtClean="0"/>
          </a:p>
          <a:p>
            <a:pPr marL="739775" lvl="1" indent="-282575">
              <a:buFont typeface="Arial" pitchFamily="34" charset="0"/>
              <a:buChar char="•"/>
              <a:tabLst>
                <a:tab pos="739775" algn="l"/>
              </a:tabLst>
            </a:pPr>
            <a:r>
              <a:rPr lang="en-US" sz="2800" dirty="0" smtClean="0"/>
              <a:t>Accommodate each country’s combination of cap-and-trade, fossil-fuel taxes, and use of carbon-pricing revenues.</a:t>
            </a:r>
          </a:p>
          <a:p>
            <a:pPr marL="739775" lvl="1" indent="-282575">
              <a:buFont typeface="Arial" pitchFamily="34" charset="0"/>
              <a:buChar char="•"/>
              <a:tabLst>
                <a:tab pos="739775" algn="l"/>
              </a:tabLst>
            </a:pPr>
            <a:endParaRPr lang="en-US" sz="2800" dirty="0" smtClean="0"/>
          </a:p>
          <a:p>
            <a:pPr marL="739775" lvl="1" indent="-282575">
              <a:buFont typeface="Arial" pitchFamily="34" charset="0"/>
              <a:buChar char="•"/>
              <a:tabLst>
                <a:tab pos="739775" algn="l"/>
              </a:tabLst>
            </a:pPr>
            <a:r>
              <a:rPr lang="en-US" sz="2800" dirty="0" smtClean="0"/>
              <a:t>Reward poor, low-emission countries for their compliance.</a:t>
            </a:r>
          </a:p>
          <a:p>
            <a:pPr>
              <a:tabLst>
                <a:tab pos="739775" algn="l"/>
              </a:tabLst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Fix Global Climate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en-US" dirty="0" smtClean="0"/>
              <a:t>Just understand two points: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A </a:t>
            </a:r>
            <a:r>
              <a:rPr lang="en-US" b="1" dirty="0" smtClean="0"/>
              <a:t>common commitment</a:t>
            </a:r>
            <a:r>
              <a:rPr lang="en-US" dirty="0" smtClean="0"/>
              <a:t> is required to modify self interests.</a:t>
            </a:r>
          </a:p>
          <a:p>
            <a:pPr marL="514350" lvl="0" indent="-514350">
              <a:buFont typeface="+mj-lt"/>
              <a:buAutoNum type="alphaUcPeriod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 </a:t>
            </a:r>
            <a:r>
              <a:rPr lang="en-US" b="1" dirty="0" smtClean="0"/>
              <a:t>Only price </a:t>
            </a:r>
            <a:r>
              <a:rPr lang="en-US" dirty="0" smtClean="0"/>
              <a:t>can serve as a basis for a common commitment.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 Common Commitment?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Climate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Emissions affect everyone because the atmosphere is a shared commons.</a:t>
            </a:r>
          </a:p>
          <a:p>
            <a:r>
              <a:rPr lang="en-US" dirty="0" smtClean="0"/>
              <a:t>So, if a small country abates emissions, it will get only a small fraction (say 3%) of the benefit.</a:t>
            </a:r>
          </a:p>
          <a:p>
            <a:r>
              <a:rPr lang="en-US" dirty="0" smtClean="0"/>
              <a:t>Without a treaty it will abate too little (unless it’s very altruistic).</a:t>
            </a:r>
          </a:p>
          <a:p>
            <a:endParaRPr lang="en-US" dirty="0" smtClean="0"/>
          </a:p>
          <a:p>
            <a:r>
              <a:rPr lang="en-US" dirty="0" smtClean="0"/>
              <a:t>This is the </a:t>
            </a:r>
          </a:p>
          <a:p>
            <a:pPr>
              <a:buNone/>
            </a:pPr>
            <a:r>
              <a:rPr lang="en-US" dirty="0" smtClean="0"/>
              <a:t>		problem of the (atmospheric) commons.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two “Possible”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Countries could act with great </a:t>
            </a:r>
            <a:r>
              <a:rPr lang="en-US" b="1" dirty="0" smtClean="0"/>
              <a:t>altruism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could change their </a:t>
            </a:r>
            <a:r>
              <a:rPr lang="en-US" b="1" dirty="0" smtClean="0"/>
              <a:t>self interest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countries act somewhat altruistically.</a:t>
            </a:r>
          </a:p>
          <a:p>
            <a:r>
              <a:rPr lang="en-US" dirty="0" smtClean="0"/>
              <a:t>That’s helpful.</a:t>
            </a:r>
          </a:p>
          <a:p>
            <a:r>
              <a:rPr lang="en-US" dirty="0" smtClean="0"/>
              <a:t>Most act mainly out of self interest.</a:t>
            </a:r>
          </a:p>
          <a:p>
            <a:r>
              <a:rPr lang="en-US" dirty="0" smtClean="0"/>
              <a:t>Consider the history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Why bet on altruism? There’s an alternative.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Is a “Public Goods”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problem of the commons is just a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public goods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public good is  “emissions abatement.”</a:t>
            </a:r>
          </a:p>
          <a:p>
            <a:endParaRPr lang="en-US" dirty="0" smtClean="0"/>
          </a:p>
          <a:p>
            <a:r>
              <a:rPr lang="en-US" dirty="0" smtClean="0"/>
              <a:t>There are many public goods problems:</a:t>
            </a:r>
          </a:p>
          <a:p>
            <a:pPr lvl="1"/>
            <a:r>
              <a:rPr lang="en-US" dirty="0" smtClean="0"/>
              <a:t>Highways		― Parks</a:t>
            </a:r>
          </a:p>
          <a:p>
            <a:pPr lvl="1"/>
            <a:r>
              <a:rPr lang="en-US" dirty="0" smtClean="0"/>
              <a:t>Toxic cleanup		― National defense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Solution: Vote for a Common Commitment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65787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For a national public goods problems: </a:t>
            </a:r>
            <a:r>
              <a:rPr lang="en-US" b="1" dirty="0" smtClean="0"/>
              <a:t>Vote</a:t>
            </a:r>
            <a:endParaRPr lang="en-US" dirty="0" smtClean="0"/>
          </a:p>
          <a:p>
            <a:r>
              <a:rPr lang="en-US" dirty="0" smtClean="0"/>
              <a:t>We don’t ask for voluntary contributions at the gas pump to build highways.</a:t>
            </a:r>
          </a:p>
          <a:p>
            <a:r>
              <a:rPr lang="en-US" dirty="0" smtClean="0"/>
              <a:t>We vote for a gas tax—a common commitment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If you contribute voluntarily, you act alone.</a:t>
            </a:r>
          </a:p>
          <a:p>
            <a:r>
              <a:rPr lang="en-US" dirty="0" smtClean="0"/>
              <a:t>When you vote for a tax,</a:t>
            </a:r>
          </a:p>
          <a:p>
            <a:pPr>
              <a:buNone/>
            </a:pPr>
            <a:r>
              <a:rPr lang="en-US" dirty="0" smtClean="0"/>
              <a:t>	If you must contribute, then everyone must.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Carbon Pricing Is the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dirty="0" smtClean="0"/>
              <a:t>A uniform carbon price is efficient. So,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sz="3100" dirty="0" smtClean="0">
                <a:sym typeface="Wingdings" pitchFamily="2" charset="2"/>
              </a:rPr>
              <a:t> It can fix the waste in </a:t>
            </a:r>
            <a:r>
              <a:rPr lang="en-US" sz="3100" b="1" dirty="0" smtClean="0">
                <a:sym typeface="Wingdings" pitchFamily="2" charset="2"/>
              </a:rPr>
              <a:t>renewable electricity.</a:t>
            </a:r>
          </a:p>
          <a:p>
            <a:pPr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 </a:t>
            </a:r>
            <a:r>
              <a:rPr lang="en-US" dirty="0" smtClean="0"/>
              <a:t>A uniform carbon price is a focal point of global agreement. So,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smtClean="0">
                <a:sym typeface="Wingdings" pitchFamily="2" charset="2"/>
              </a:rPr>
              <a:t> It can fix </a:t>
            </a:r>
            <a:r>
              <a:rPr lang="en-US" b="1" dirty="0" smtClean="0">
                <a:sym typeface="Wingdings" pitchFamily="2" charset="2"/>
              </a:rPr>
              <a:t>global abatement policy.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Changes Your Self Interest?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35926" cy="48307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Being able to </a:t>
            </a:r>
            <a:r>
              <a:rPr lang="en-US" b="1" dirty="0" smtClean="0"/>
              <a:t>vote for a common commitment </a:t>
            </a:r>
            <a:r>
              <a:rPr lang="en-US" dirty="0" smtClean="0"/>
              <a:t>changes your self interest.</a:t>
            </a:r>
          </a:p>
          <a:p>
            <a:r>
              <a:rPr lang="en-US" dirty="0" smtClean="0"/>
              <a:t>Because people are willing to help others if others help them.</a:t>
            </a:r>
          </a:p>
          <a:p>
            <a:r>
              <a:rPr lang="en-US" dirty="0" smtClean="0"/>
              <a:t>A common commitment says “I will if you will,”</a:t>
            </a:r>
          </a:p>
          <a:p>
            <a:pPr>
              <a:buNone/>
            </a:pPr>
            <a:r>
              <a:rPr lang="en-US" dirty="0" smtClean="0"/>
              <a:t>	not, “I will even if you won’t.”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Not a Minor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293395" cy="4830763"/>
          </a:xfrm>
        </p:spPr>
        <p:txBody>
          <a:bodyPr>
            <a:normAutofit/>
          </a:bodyPr>
          <a:lstStyle/>
          <a:p>
            <a:r>
              <a:rPr lang="en-US" sz="3100" dirty="0" smtClean="0"/>
              <a:t>If climate were not a problem of the commons,</a:t>
            </a:r>
          </a:p>
          <a:p>
            <a:pPr>
              <a:buNone/>
            </a:pPr>
            <a:r>
              <a:rPr lang="en-US" sz="3100" dirty="0" smtClean="0"/>
              <a:t>	each country would control its own climate.</a:t>
            </a:r>
          </a:p>
          <a:p>
            <a:r>
              <a:rPr lang="en-US" sz="3100" dirty="0" smtClean="0"/>
              <a:t>The US and China could not harm other nations.</a:t>
            </a:r>
          </a:p>
          <a:p>
            <a:r>
              <a:rPr lang="en-US" sz="3100" dirty="0" smtClean="0"/>
              <a:t>Each would be highly motivated to save itself.</a:t>
            </a:r>
          </a:p>
          <a:p>
            <a:endParaRPr lang="en-US" sz="3100" dirty="0" smtClean="0"/>
          </a:p>
          <a:p>
            <a:r>
              <a:rPr lang="en-US" sz="3100" dirty="0" smtClean="0"/>
              <a:t>Free riding on the global commons is the essence of the climate problem.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The Only Solution Is a Common Commitment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contributions won’t work.</a:t>
            </a:r>
          </a:p>
          <a:p>
            <a:pPr lvl="1"/>
            <a:r>
              <a:rPr lang="en-US" dirty="0" smtClean="0"/>
              <a:t>That’s what we do with no treaty at all.</a:t>
            </a:r>
          </a:p>
          <a:p>
            <a:pPr lvl="1"/>
            <a:r>
              <a:rPr lang="en-US" dirty="0" smtClean="0"/>
              <a:t>They depend on altruism.</a:t>
            </a:r>
          </a:p>
          <a:p>
            <a:pPr lvl="1"/>
            <a:r>
              <a:rPr lang="en-US" dirty="0" smtClean="0"/>
              <a:t>Countries are less altruistic than people.</a:t>
            </a:r>
          </a:p>
          <a:p>
            <a:r>
              <a:rPr lang="en-US" dirty="0" smtClean="0"/>
              <a:t>Changing national self interest is the only path to success.</a:t>
            </a:r>
          </a:p>
          <a:p>
            <a:r>
              <a:rPr lang="en-US" dirty="0" smtClean="0"/>
              <a:t>That requires a common commitment.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Price (not Quantity)</a:t>
            </a:r>
            <a:br>
              <a:rPr lang="en-US" dirty="0" smtClean="0"/>
            </a:br>
            <a:r>
              <a:rPr lang="en-US" dirty="0" smtClean="0"/>
              <a:t>for a Common Commitment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Climate 2B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6048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Why Use “Price” not “Quantity”?</a:t>
            </a:r>
            <a:br>
              <a:rPr lang="en-US" sz="3600" dirty="0" smtClean="0"/>
            </a:br>
            <a:r>
              <a:rPr lang="en-US" sz="3600" dirty="0" smtClean="0"/>
              <a:t> (for a Common Commitment)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167"/>
            <a:ext cx="8229600" cy="4307996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Roadmap: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price commitment?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b="1" dirty="0" smtClean="0"/>
              <a:t>not</a:t>
            </a:r>
            <a:r>
              <a:rPr lang="en-US" dirty="0" smtClean="0"/>
              <a:t> use a common </a:t>
            </a:r>
            <a:r>
              <a:rPr lang="en-US" b="1" dirty="0" smtClean="0"/>
              <a:t>quantity</a:t>
            </a:r>
            <a:r>
              <a:rPr lang="en-US" dirty="0" smtClean="0"/>
              <a:t> commitment?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 common Price is easy.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make it strong.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What Is a “Price Commitment”?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62896"/>
          </a:xfrm>
        </p:spPr>
        <p:txBody>
          <a:bodyPr>
            <a:normAutofit/>
          </a:bodyPr>
          <a:lstStyle/>
          <a:p>
            <a:r>
              <a:rPr lang="en-US" dirty="0" smtClean="0"/>
              <a:t>Pricing = </a:t>
            </a:r>
            <a:r>
              <a:rPr lang="en-US" dirty="0" smtClean="0">
                <a:solidFill>
                  <a:srgbClr val="820000"/>
                </a:solidFill>
              </a:rPr>
              <a:t>Cap-&amp;-Trade</a:t>
            </a:r>
            <a:r>
              <a:rPr lang="en-US" dirty="0" smtClean="0"/>
              <a:t>  OR  </a:t>
            </a:r>
            <a:r>
              <a:rPr lang="en-US" dirty="0" smtClean="0">
                <a:solidFill>
                  <a:srgbClr val="820000"/>
                </a:solidFill>
              </a:rPr>
              <a:t>Fossil-fuel taxes</a:t>
            </a:r>
            <a:endParaRPr lang="en-US" dirty="0" smtClean="0"/>
          </a:p>
          <a:p>
            <a:r>
              <a:rPr lang="en-US" dirty="0" smtClean="0"/>
              <a:t>Or a combination (or a few other possibilities).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It’s really  a revenue commitment.</a:t>
            </a:r>
          </a:p>
          <a:p>
            <a:pPr lvl="1"/>
            <a:r>
              <a:rPr lang="en-US" dirty="0" smtClean="0"/>
              <a:t>Suppose the global price = $30/</a:t>
            </a:r>
            <a:r>
              <a:rPr lang="en-US" dirty="0" err="1" smtClean="0"/>
              <a:t>tonne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And a country emits  1 </a:t>
            </a:r>
            <a:r>
              <a:rPr lang="en-US" dirty="0" err="1" smtClean="0"/>
              <a:t>Gt</a:t>
            </a:r>
            <a:r>
              <a:rPr lang="en-US" dirty="0" smtClean="0"/>
              <a:t> /year.</a:t>
            </a:r>
          </a:p>
          <a:p>
            <a:pPr lvl="1"/>
            <a:r>
              <a:rPr lang="en-US" dirty="0" smtClean="0"/>
              <a:t>Then it must collect $30 billion/year in carbon revenue with caps or taxes.</a:t>
            </a:r>
          </a:p>
          <a:p>
            <a:pPr lvl="1"/>
            <a:r>
              <a:rPr lang="en-US" dirty="0" smtClean="0"/>
              <a:t>What is cap-&amp;-trade revenue?</a:t>
            </a:r>
          </a:p>
          <a:p>
            <a:pPr lvl="1">
              <a:buNone/>
            </a:pPr>
            <a:r>
              <a:rPr lang="en-US" dirty="0" smtClean="0"/>
              <a:t>			The value of retired permits.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 Why Not Use a </a:t>
            </a:r>
            <a:r>
              <a:rPr lang="en-US" b="1" dirty="0" smtClean="0"/>
              <a:t>Common</a:t>
            </a:r>
            <a:r>
              <a:rPr lang="en-US" dirty="0" smtClean="0"/>
              <a:t> </a:t>
            </a:r>
            <a:r>
              <a:rPr lang="en-US" b="1" dirty="0" smtClean="0"/>
              <a:t>Quantity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just doesn’t work.</a:t>
            </a:r>
          </a:p>
          <a:p>
            <a:r>
              <a:rPr lang="en-US" dirty="0" smtClean="0"/>
              <a:t>Kyoto tried to find a formula for two years (1995-’97). They gave up.</a:t>
            </a:r>
          </a:p>
          <a:p>
            <a:r>
              <a:rPr lang="en-US" dirty="0" err="1" smtClean="0"/>
              <a:t>Stiglitz</a:t>
            </a:r>
            <a:r>
              <a:rPr lang="en-US" dirty="0" smtClean="0"/>
              <a:t> shows it is much harder globally.</a:t>
            </a:r>
          </a:p>
          <a:p>
            <a:r>
              <a:rPr lang="en-US" dirty="0" smtClean="0"/>
              <a:t>Official US policy:  “it is hard to imagine.” </a:t>
            </a:r>
          </a:p>
          <a:p>
            <a:r>
              <a:rPr lang="en-US" dirty="0" smtClean="0"/>
              <a:t>The US &amp; EU favor individual pledges.</a:t>
            </a:r>
          </a:p>
          <a:p>
            <a:r>
              <a:rPr lang="en-US" dirty="0" smtClean="0"/>
              <a:t>Almost everyone agrees:  It’s impossible.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 Why a common Price is easy?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“Cappers” and “</a:t>
            </a:r>
            <a:r>
              <a:rPr lang="en-US" dirty="0" err="1" smtClean="0"/>
              <a:t>Taxers</a:t>
            </a:r>
            <a:r>
              <a:rPr lang="en-US" dirty="0" smtClean="0"/>
              <a:t>” agree.</a:t>
            </a:r>
          </a:p>
          <a:p>
            <a:r>
              <a:rPr lang="en-US" dirty="0" smtClean="0"/>
              <a:t>A key purpose of </a:t>
            </a:r>
            <a:r>
              <a:rPr lang="en-US" dirty="0" smtClean="0">
                <a:solidFill>
                  <a:srgbClr val="820000"/>
                </a:solidFill>
              </a:rPr>
              <a:t>cap-and-trade</a:t>
            </a:r>
            <a:r>
              <a:rPr lang="en-US" dirty="0" smtClean="0"/>
              <a:t> is a uniform global price, because it’s efficient.</a:t>
            </a:r>
          </a:p>
          <a:p>
            <a:r>
              <a:rPr lang="en-US" dirty="0" smtClean="0"/>
              <a:t>A key goal of a </a:t>
            </a:r>
            <a:r>
              <a:rPr lang="en-US" dirty="0" smtClean="0">
                <a:solidFill>
                  <a:srgbClr val="820000"/>
                </a:solidFill>
              </a:rPr>
              <a:t>global carbon tax </a:t>
            </a:r>
            <a:r>
              <a:rPr lang="en-US" dirty="0" smtClean="0"/>
              <a:t>is the same.</a:t>
            </a:r>
          </a:p>
          <a:p>
            <a:r>
              <a:rPr lang="en-US" dirty="0" smtClean="0"/>
              <a:t>Almost everyone agrees: the right formula is:</a:t>
            </a:r>
          </a:p>
          <a:p>
            <a:pPr algn="ctr">
              <a:buNone/>
            </a:pPr>
            <a:r>
              <a:rPr lang="en-US" sz="3600" dirty="0" err="1" smtClean="0"/>
              <a:t>P</a:t>
            </a:r>
            <a:r>
              <a:rPr lang="en-US" sz="3600" baseline="-25000" dirty="0" err="1" smtClean="0"/>
              <a:t>Country</a:t>
            </a:r>
            <a:r>
              <a:rPr lang="en-US" sz="3600" dirty="0" smtClean="0"/>
              <a:t>  = 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Global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 A Strong Price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“price” instead of “quantity” reduces three barriers to a strong commitment:</a:t>
            </a:r>
          </a:p>
          <a:p>
            <a:pPr marL="917575" indent="-514350">
              <a:buFont typeface="+mj-lt"/>
              <a:buAutoNum type="arabicPeriod"/>
            </a:pPr>
            <a:r>
              <a:rPr lang="en-US" dirty="0" smtClean="0"/>
              <a:t>Quantity risk (being tested in the lab)</a:t>
            </a:r>
          </a:p>
          <a:p>
            <a:pPr marL="917575" indent="-514350">
              <a:buFont typeface="+mj-lt"/>
              <a:buAutoNum type="arabicPeriod"/>
            </a:pPr>
            <a:r>
              <a:rPr lang="en-US" dirty="0" smtClean="0"/>
              <a:t>The capping bias</a:t>
            </a:r>
          </a:p>
          <a:p>
            <a:pPr marL="917575" indent="-514350">
              <a:buFont typeface="+mj-lt"/>
              <a:buAutoNum type="arabicPeriod"/>
            </a:pPr>
            <a:r>
              <a:rPr lang="en-US" dirty="0" smtClean="0"/>
              <a:t>The lack of a standard for quantity-fairness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Quantity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two parallel worlds:</a:t>
            </a:r>
          </a:p>
          <a:p>
            <a:pPr lvl="1"/>
            <a:r>
              <a:rPr lang="en-US" dirty="0" smtClean="0"/>
              <a:t>Cap and Trade	&amp;	Carbon Tax</a:t>
            </a:r>
          </a:p>
          <a:p>
            <a:r>
              <a:rPr lang="en-US" dirty="0" smtClean="0"/>
              <a:t>In both worlds:</a:t>
            </a:r>
          </a:p>
          <a:p>
            <a:pPr lvl="1"/>
            <a:r>
              <a:rPr lang="en-US" dirty="0" smtClean="0"/>
              <a:t>Country </a:t>
            </a:r>
            <a:r>
              <a:rPr lang="en-US" b="1" dirty="0" smtClean="0"/>
              <a:t>X</a:t>
            </a:r>
            <a:r>
              <a:rPr lang="en-US" dirty="0" smtClean="0"/>
              <a:t> will emit 1Gt/year more CO</a:t>
            </a:r>
            <a:r>
              <a:rPr lang="en-US" baseline="-25000" dirty="0" smtClean="0"/>
              <a:t>2</a:t>
            </a:r>
            <a:r>
              <a:rPr lang="en-US" dirty="0" smtClean="0"/>
              <a:t> in 10 years than expected at the time of commitment.</a:t>
            </a:r>
          </a:p>
          <a:p>
            <a:r>
              <a:rPr lang="en-US" dirty="0" smtClean="0"/>
              <a:t>Under a carbon tax, </a:t>
            </a:r>
            <a:r>
              <a:rPr lang="en-US" b="1" dirty="0" smtClean="0"/>
              <a:t>X</a:t>
            </a:r>
            <a:r>
              <a:rPr lang="en-US" dirty="0" smtClean="0"/>
              <a:t> taxes 1Gt more carbon but keeps the tax revenues.</a:t>
            </a:r>
          </a:p>
          <a:p>
            <a:r>
              <a:rPr lang="en-US" dirty="0" smtClean="0"/>
              <a:t>Under cap-and-trade, </a:t>
            </a:r>
            <a:r>
              <a:rPr lang="en-US" b="1" dirty="0" smtClean="0"/>
              <a:t>X</a:t>
            </a:r>
            <a:r>
              <a:rPr lang="en-US" dirty="0" smtClean="0"/>
              <a:t> pays “taxes” on 1Gt more to other countries (to buy permits).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Electricity and carbon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Capping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India caps its emissions 10 years from now at 1% less than business as usual.</a:t>
            </a:r>
          </a:p>
          <a:p>
            <a:r>
              <a:rPr lang="en-US" dirty="0" smtClean="0"/>
              <a:t>That cap will be lower on a per-capita basis than US emissions in 1900.</a:t>
            </a:r>
          </a:p>
          <a:p>
            <a:r>
              <a:rPr lang="en-US" dirty="0" smtClean="0"/>
              <a:t>Indians will ask “why should the US be allowed to emit more just because they emitted more in the past?”</a:t>
            </a:r>
          </a:p>
          <a:p>
            <a:r>
              <a:rPr lang="en-US" dirty="0" smtClean="0"/>
              <a:t>There no bias with a common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Fairness: Quantity versus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fairness standard for quantity commitments, hence the disagreements.</a:t>
            </a:r>
          </a:p>
          <a:p>
            <a:r>
              <a:rPr lang="en-US" dirty="0" smtClean="0"/>
              <a:t>But a price commitment provides a fairness focal point: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Choose the fairness standard to maximize global abatement.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mechanism is just one example of how to choose a fairness standard to maximize the global carbon price, P*.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Agree on 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“Differentiated responsibilities” are addressed by the Green Fund.</a:t>
            </a:r>
          </a:p>
          <a:p>
            <a:r>
              <a:rPr lang="en-US" dirty="0" smtClean="0"/>
              <a:t>Rich, high-emission countries pay</a:t>
            </a:r>
          </a:p>
          <a:p>
            <a:r>
              <a:rPr lang="en-US" dirty="0" smtClean="0"/>
              <a:t>Poor, low-emission countries are paid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Payment into Green Fund  =  </a:t>
            </a:r>
            <a:r>
              <a:rPr lang="en-US" b="1" dirty="0" smtClean="0"/>
              <a:t>G × XE × P*</a:t>
            </a:r>
          </a:p>
          <a:p>
            <a:pPr marL="573088" lvl="2"/>
            <a:r>
              <a:rPr lang="en-US" sz="2600" b="1" dirty="0" smtClean="0"/>
              <a:t>G = Generosity parameter</a:t>
            </a:r>
          </a:p>
          <a:p>
            <a:pPr marL="573088" lvl="2"/>
            <a:r>
              <a:rPr lang="en-US" sz="2600" b="1" dirty="0" smtClean="0"/>
              <a:t>XE = </a:t>
            </a:r>
            <a:r>
              <a:rPr lang="en-US" sz="2600" b="1" dirty="0" err="1" smtClean="0"/>
              <a:t>eXcess</a:t>
            </a:r>
            <a:r>
              <a:rPr lang="en-US" sz="2600" b="1" dirty="0" smtClean="0"/>
              <a:t> Emissions (above global per-capita avg.)</a:t>
            </a:r>
          </a:p>
          <a:p>
            <a:pPr marL="573088" lvl="2"/>
            <a:r>
              <a:rPr lang="en-US" sz="2600" b="1" dirty="0" smtClean="0"/>
              <a:t>P* = global carbon price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 G – P*  Linkage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7" y="1295400"/>
            <a:ext cx="8357191" cy="4830763"/>
          </a:xfrm>
        </p:spPr>
        <p:txBody>
          <a:bodyPr/>
          <a:lstStyle/>
          <a:p>
            <a:r>
              <a:rPr lang="en-US" dirty="0" smtClean="0"/>
              <a:t>If G is very high, rich countries will want P* low to reduce Green-Fund payments: G × XE × P*</a:t>
            </a:r>
          </a:p>
          <a:p>
            <a:r>
              <a:rPr lang="en-US" dirty="0" smtClean="0"/>
              <a:t>If G is very low poor countries will want P* low to reduce the burden of a P* carbon tax.</a:t>
            </a:r>
          </a:p>
          <a:p>
            <a:r>
              <a:rPr lang="en-US" dirty="0" smtClean="0"/>
              <a:t>Some moderate G will maximize the P* that (for example) the US and India will both accept.</a:t>
            </a:r>
          </a:p>
          <a:p>
            <a:r>
              <a:rPr lang="en-US" dirty="0" smtClean="0"/>
              <a:t>Choose G to maximize the P* accepted by the right-size coalition.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set 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Countries with emissions near the global average will pay little and receive little from the Green Fund.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will want a G that maximizes global cooperation on climate policy.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median choice will be a good estimate of the G that maximizes P*.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This G must treat rich and poor countries fairly.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everyone is safe and can 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“bad” G is chosen, any country that dislikes it can protect itself by naming a low </a:t>
            </a:r>
            <a:r>
              <a:rPr lang="en-US" b="1" dirty="0" smtClean="0"/>
              <a:t>P</a:t>
            </a:r>
            <a:r>
              <a:rPr lang="en-US" b="1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country commits to a </a:t>
            </a:r>
            <a:r>
              <a:rPr lang="en-US" b="1" dirty="0" smtClean="0"/>
              <a:t>P* </a:t>
            </a:r>
            <a:r>
              <a:rPr lang="en-US" dirty="0" smtClean="0"/>
              <a:t>&gt; their </a:t>
            </a:r>
            <a:r>
              <a:rPr lang="en-US" b="1" dirty="0" smtClean="0"/>
              <a:t>P</a:t>
            </a:r>
            <a:r>
              <a:rPr lang="en-US" b="1" baseline="-25000" dirty="0" smtClean="0"/>
              <a:t>i</a:t>
            </a:r>
            <a:r>
              <a:rPr lang="en-US" dirty="0" smtClean="0"/>
              <a:t>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Climate is a public good </a:t>
            </a:r>
            <a:r>
              <a:rPr lang="en-US" dirty="0" smtClean="0">
                <a:sym typeface="Wingdings" pitchFamily="2" charset="2"/>
              </a:rPr>
              <a:t>implies:</a:t>
            </a:r>
            <a:endParaRPr lang="en-US" dirty="0" smtClean="0"/>
          </a:p>
          <a:p>
            <a:pPr marL="914400" lvl="1" indent="-514350"/>
            <a:r>
              <a:rPr lang="en-US" dirty="0" smtClean="0"/>
              <a:t>Rely on altruism (nice but weak),  </a:t>
            </a:r>
            <a:r>
              <a:rPr lang="en-US" b="1" dirty="0" smtClean="0"/>
              <a:t>OR</a:t>
            </a:r>
          </a:p>
          <a:p>
            <a:pPr marL="914400" lvl="1" indent="-514350"/>
            <a:r>
              <a:rPr lang="en-US" dirty="0" smtClean="0"/>
              <a:t>Change self interest (the right choice)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That requires a common commitment.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common quantity commitment has failed.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 commit to a global common price path.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uniform price implies uniform effort, but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Green-Fund to help poor countries.</a:t>
            </a:r>
          </a:p>
          <a:p>
            <a:pPr marL="514350" indent="-514350" algn="ctr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and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work hard to make fossil electricity efficient: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 We use the cheapest MWh available.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 We set one price with no subsidies.</a:t>
            </a:r>
          </a:p>
          <a:p>
            <a:r>
              <a:rPr lang="en-US" dirty="0" smtClean="0">
                <a:sym typeface="Wingdings" pitchFamily="2" charset="2"/>
              </a:rPr>
              <a:t>But the cost of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has been omitted. So,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 We should </a:t>
            </a:r>
            <a:r>
              <a:rPr lang="en-US" b="1" dirty="0" smtClean="0">
                <a:sym typeface="Wingdings" pitchFamily="2" charset="2"/>
              </a:rPr>
              <a:t>include emission costs</a:t>
            </a:r>
            <a:r>
              <a:rPr lang="en-US" dirty="0" smtClean="0">
                <a:sym typeface="Wingdings" pitchFamily="2" charset="2"/>
              </a:rPr>
              <a:t>, and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 </a:t>
            </a:r>
            <a:r>
              <a:rPr lang="en-US" b="1" dirty="0" smtClean="0">
                <a:sym typeface="Wingdings" pitchFamily="2" charset="2"/>
              </a:rPr>
              <a:t>Set one carbon price with no subsidies.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Carbon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a low and unpredictable carbon price.</a:t>
            </a:r>
          </a:p>
          <a:p>
            <a:r>
              <a:rPr lang="en-US" dirty="0" smtClean="0"/>
              <a:t>Mostly, </a:t>
            </a:r>
            <a:r>
              <a:rPr lang="en-US" b="1" dirty="0" smtClean="0"/>
              <a:t>we subsidize renewable MW-hours</a:t>
            </a:r>
          </a:p>
          <a:p>
            <a:endParaRPr lang="en-US" b="1" dirty="0" smtClean="0"/>
          </a:p>
          <a:p>
            <a:r>
              <a:rPr lang="en-US" dirty="0" smtClean="0"/>
              <a:t>But such subsidies are wasteful because: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 renewable MWh  </a:t>
            </a:r>
            <a:r>
              <a:rPr lang="en-US" sz="4000" b="1" dirty="0" smtClean="0"/>
              <a:t>≠</a:t>
            </a:r>
            <a:r>
              <a:rPr lang="en-US" dirty="0" smtClean="0"/>
              <a:t>  </a:t>
            </a:r>
            <a:r>
              <a:rPr lang="en-US" b="1" dirty="0" smtClean="0"/>
              <a:t>X</a:t>
            </a:r>
            <a:r>
              <a:rPr lang="en-US" dirty="0" smtClean="0"/>
              <a:t> tons of CO</a:t>
            </a:r>
            <a:r>
              <a:rPr lang="en-US" baseline="-25000" dirty="0" smtClean="0"/>
              <a:t>2</a:t>
            </a:r>
            <a:r>
              <a:rPr lang="en-US" dirty="0" smtClean="0"/>
              <a:t> abatement.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Renewable subsidies do not help Gas vs. Coal.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Favoritism has become rampant (e.g. solar is preferred to biomass).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Under a cap, subsidies don’t reduce emissions.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Subsidies Harm the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660"/>
            <a:ext cx="8229600" cy="51182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2006 – 2010 cost of carbon abatement = $692/ton on 17 GW of German solar.</a:t>
            </a:r>
          </a:p>
          <a:p>
            <a:pPr>
              <a:buNone/>
            </a:pPr>
            <a:r>
              <a:rPr lang="en-US" dirty="0" smtClean="0"/>
              <a:t>				—MIT, CEEPR WP 2013-005</a:t>
            </a:r>
          </a:p>
          <a:p>
            <a:r>
              <a:rPr lang="en-US" b="1" dirty="0" smtClean="0"/>
              <a:t>Under the EU ETS cap, those 17 GW do not reduce CO</a:t>
            </a:r>
            <a:r>
              <a:rPr lang="en-US" b="1" baseline="-25000" dirty="0" smtClean="0"/>
              <a:t>2</a:t>
            </a:r>
            <a:r>
              <a:rPr lang="en-US" b="1" dirty="0" smtClean="0"/>
              <a:t> emissions at all (emissions = cap).</a:t>
            </a:r>
            <a:endParaRPr lang="en-US" b="1" dirty="0" smtClean="0">
              <a:sym typeface="Wingdings" pitchFamily="2" charset="2"/>
            </a:endParaRPr>
          </a:p>
          <a:p>
            <a:pPr>
              <a:spcAft>
                <a:spcPts val="1200"/>
              </a:spcAft>
            </a:pPr>
            <a:r>
              <a:rPr lang="en-US" sz="3100" dirty="0" smtClean="0">
                <a:sym typeface="Wingdings" pitchFamily="2" charset="2"/>
              </a:rPr>
              <a:t>Solar subsidies could buy actual abatement of perhaps 10 times the fictitious solar abatement.</a:t>
            </a:r>
          </a:p>
          <a:p>
            <a:r>
              <a:rPr lang="en-US" sz="2800" dirty="0" smtClean="0"/>
              <a:t>"Dear Daniel, sorry, but the Renewable Energy Law [EEG] won't do anything for the climate anyway.“ </a:t>
            </a:r>
          </a:p>
          <a:p>
            <a:pPr>
              <a:buNone/>
            </a:pPr>
            <a:r>
              <a:rPr lang="en-US" sz="2800" dirty="0" smtClean="0"/>
              <a:t>				—internal Green Party email, 2008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carbon pricing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feed-in subsidy is meant to </a:t>
            </a:r>
            <a:r>
              <a:rPr lang="en-US" b="1" dirty="0" smtClean="0"/>
              <a:t>Reduce Risk.</a:t>
            </a:r>
          </a:p>
          <a:p>
            <a:pPr lvl="1"/>
            <a:r>
              <a:rPr lang="en-US" dirty="0" smtClean="0"/>
              <a:t>That’s good.</a:t>
            </a:r>
          </a:p>
          <a:p>
            <a:r>
              <a:rPr lang="en-US" dirty="0" smtClean="0"/>
              <a:t>The point of cap-and-trade is to </a:t>
            </a:r>
            <a:r>
              <a:rPr lang="en-US" b="1" dirty="0" smtClean="0"/>
              <a:t>shift risk </a:t>
            </a:r>
            <a:r>
              <a:rPr lang="en-US" dirty="0" smtClean="0"/>
              <a:t>from climate policy onto </a:t>
            </a:r>
            <a:r>
              <a:rPr lang="en-US" b="1" dirty="0" smtClean="0"/>
              <a:t>business. </a:t>
            </a:r>
            <a:r>
              <a:rPr lang="en-US" sz="2800" dirty="0" smtClean="0"/>
              <a:t>(That’s bad for investment)</a:t>
            </a:r>
          </a:p>
          <a:p>
            <a:r>
              <a:rPr lang="en-US" b="1" dirty="0" smtClean="0"/>
              <a:t>The electricity market needs</a:t>
            </a:r>
          </a:p>
          <a:p>
            <a:pPr lvl="1"/>
            <a:r>
              <a:rPr lang="en-US" b="1" dirty="0" smtClean="0"/>
              <a:t>A low-risk carbon price</a:t>
            </a:r>
          </a:p>
          <a:p>
            <a:pPr lvl="1"/>
            <a:r>
              <a:rPr lang="en-US" dirty="0" smtClean="0"/>
              <a:t>Not a feed-in subsidy</a:t>
            </a:r>
          </a:p>
          <a:p>
            <a:pPr lvl="1"/>
            <a:r>
              <a:rPr lang="en-US" dirty="0" smtClean="0"/>
              <a:t>Not a high-risk, market-based tax (EU ETS)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3054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could …</a:t>
            </a:r>
          </a:p>
          <a:p>
            <a:r>
              <a:rPr lang="en-US" dirty="0" smtClean="0"/>
              <a:t>Stabilize the ETS price</a:t>
            </a:r>
          </a:p>
          <a:p>
            <a:r>
              <a:rPr lang="en-US" dirty="0" smtClean="0"/>
              <a:t>But, at what level?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 We need a </a:t>
            </a:r>
            <a:r>
              <a:rPr lang="en-US" b="1" dirty="0" smtClean="0">
                <a:sym typeface="Wingdings" pitchFamily="2" charset="2"/>
              </a:rPr>
              <a:t>stable global carbon price, P*</a:t>
            </a:r>
          </a:p>
          <a:p>
            <a:r>
              <a:rPr lang="en-US" dirty="0" smtClean="0">
                <a:sym typeface="Wingdings" pitchFamily="2" charset="2"/>
              </a:rPr>
              <a:t>Then we could use P*</a:t>
            </a:r>
          </a:p>
          <a:p>
            <a:pPr marL="747713" lvl="1" indent="-403225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as a benchmark for stabilizing the ETS price.</a:t>
            </a:r>
          </a:p>
          <a:p>
            <a:pPr marL="747713" lvl="1" indent="-403225">
              <a:buNone/>
            </a:pPr>
            <a:r>
              <a:rPr lang="en-US" b="1" dirty="0" smtClean="0">
                <a:sym typeface="Wingdings" pitchFamily="2" charset="2"/>
              </a:rPr>
              <a:t>	Or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747713" lvl="1" indent="-403225">
              <a:buFont typeface="+mj-lt"/>
              <a:buAutoNum type="arabicPeriod" startAt="2"/>
            </a:pPr>
            <a:r>
              <a:rPr lang="en-US" dirty="0" smtClean="0">
                <a:sym typeface="Wingdings" pitchFamily="2" charset="2"/>
              </a:rPr>
              <a:t>to set a tax rate for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emissions from generation.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pricing electricity-carbon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P* raises the cost of fossil fuel.</a:t>
            </a:r>
          </a:p>
          <a:p>
            <a:r>
              <a:rPr lang="en-US" dirty="0" smtClean="0"/>
              <a:t>This raises the price of electricity</a:t>
            </a:r>
          </a:p>
          <a:p>
            <a:r>
              <a:rPr lang="en-US" dirty="0" smtClean="0"/>
              <a:t>That</a:t>
            </a:r>
            <a:r>
              <a:rPr lang="en-US" b="1" dirty="0" smtClean="0"/>
              <a:t>  subsidizes renewables — efficiently.</a:t>
            </a:r>
          </a:p>
          <a:p>
            <a:r>
              <a:rPr lang="en-US" dirty="0" smtClean="0"/>
              <a:t>The revenues could </a:t>
            </a:r>
          </a:p>
          <a:p>
            <a:pPr lvl="1"/>
            <a:r>
              <a:rPr lang="en-US" dirty="0" smtClean="0"/>
              <a:t>pay for the grid, or</a:t>
            </a:r>
          </a:p>
          <a:p>
            <a:pPr lvl="1"/>
            <a:r>
              <a:rPr lang="en-US" dirty="0" smtClean="0"/>
              <a:t>be refunded per-capita</a:t>
            </a:r>
          </a:p>
          <a:p>
            <a:pPr lvl="1"/>
            <a:r>
              <a:rPr lang="en-US" dirty="0" smtClean="0"/>
              <a:t>or per-household.</a:t>
            </a:r>
          </a:p>
          <a:p>
            <a:pPr lvl="1"/>
            <a:r>
              <a:rPr lang="en-US" dirty="0" smtClean="0"/>
              <a:t>refunded on a per-MWh basis </a:t>
            </a:r>
          </a:p>
          <a:p>
            <a:pPr lvl="2">
              <a:buNone/>
            </a:pPr>
            <a:r>
              <a:rPr lang="en-US" dirty="0" smtClean="0"/>
              <a:t>	(but this blocks the demand-side signal)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lobal Carbon Pricing:&amp;#x0D;&amp;#x0A;A Better Climate Commitmen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Roadmap to Global Coopera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nternational Agreement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Pricing Is Not Taxing&amp;quot;&quot;/&gt;&lt;property id=&quot;20307&quot; value=&quot;299&quot;/&gt;&lt;/object&gt;&lt;object type=&quot;3&quot; unique_id=&quot;10008&quot;&gt;&lt;property id=&quot;20148&quot; value=&quot;5&quot;/&gt;&lt;property id=&quot;20300&quot; value=&quot;Slide 5 - &amp;quot;What Do We Want in a Commitment?&amp;quot;&quot;/&gt;&lt;property id=&quot;20307&quot; value=&quot;301&quot;/&gt;&lt;/object&gt;&lt;object type=&quot;3&quot; unique_id=&quot;10009&quot;&gt;&lt;property id=&quot;20148&quot; value=&quot;5&quot;/&gt;&lt;property id=&quot;20300&quot; value=&quot;Slide 6 - &amp;quot;Copenhagen&amp;quot;&quot;/&gt;&lt;property id=&quot;20307&quot; value=&quot;306&quot;/&gt;&lt;/object&gt;&lt;object type=&quot;3&quot; unique_id=&quot;10010&quot;&gt;&lt;property id=&quot;20148&quot; value=&quot;5&quot;/&gt;&lt;property id=&quot;20300&quot; value=&quot;Slide 7&quot;/&gt;&lt;property id=&quot;20307&quot; value=&quot;345&quot;/&gt;&lt;/object&gt;&lt;object type=&quot;3&quot; unique_id=&quot;10011&quot;&gt;&lt;property id=&quot;20148&quot; value=&quot;5&quot;/&gt;&lt;property id=&quot;20300&quot; value=&quot;Slide 8 - &amp;quot;The Copenhagen Accord:  China&amp;quot;&quot;/&gt;&lt;property id=&quot;20307&quot; value=&quot;338&quot;/&gt;&lt;/object&gt;&lt;object type=&quot;3&quot; unique_id=&quot;10017&quot;&gt;&lt;property id=&quot;20148&quot; value=&quot;5&quot;/&gt;&lt;property id=&quot;20300&quot; value=&quot;Slide 22 - &amp;quot;The Problems: Perverse Incentives&amp;quot;&quot;/&gt;&lt;property id=&quot;20307&quot; value=&quot;302&quot;/&gt;&lt;/object&gt;&lt;object type=&quot;3&quot; unique_id=&quot;10018&quot;&gt;&lt;property id=&quot;20148&quot; value=&quot;5&quot;/&gt;&lt;property id=&quot;20300&quot; value=&quot;Slide 23 - &amp;quot;A Cap Is Risky &amp;quot;&quot;/&gt;&lt;property id=&quot;20307&quot; value=&quot;303&quot;/&gt;&lt;/object&gt;&lt;object type=&quot;3&quot; unique_id=&quot;10019&quot;&gt;&lt;property id=&quot;20148&quot; value=&quot;5&quot;/&gt;&lt;property id=&quot;20300&quot; value=&quot;Slide 24 - &amp;quot;Caps Appear Unfair&amp;quot;&quot;/&gt;&lt;property id=&quot;20307&quot; value=&quot;304&quot;/&gt;&lt;/object&gt;&lt;object type=&quot;3&quot; unique_id=&quot;10022&quot;&gt;&lt;property id=&quot;20148&quot; value=&quot;5&quot;/&gt;&lt;property id=&quot;20300&quot; value=&quot;Slide 21 - &amp;quot;Flexible Global Carbon Pricing&amp;quot;&quot;/&gt;&lt;property id=&quot;20307&quot; value=&quot;310&quot;/&gt;&lt;/object&gt;&lt;object type=&quot;3&quot; unique_id=&quot;10023&quot;&gt;&lt;property id=&quot;20148&quot; value=&quot;5&quot;/&gt;&lt;property id=&quot;20300&quot; value=&quot;Slide 25 - &amp;quot;Pricing Overview&amp;quot;&quot;/&gt;&lt;property id=&quot;20307&quot; value=&quot;309&quot;/&gt;&lt;/object&gt;&lt;object type=&quot;3&quot; unique_id=&quot;10024&quot;&gt;&lt;property id=&quot;20148&quot; value=&quot;5&quot;/&gt;&lt;property id=&quot;20300&quot; value=&quot;Slide 27 - &amp;quot;Rule #2:  Carbon Price Flexibility&amp;quot;&quot;/&gt;&lt;property id=&quot;20307&quot; value=&quot;311&quot;/&gt;&lt;/object&gt;&lt;object type=&quot;3&quot; unique_id=&quot;10025&quot;&gt;&lt;property id=&quot;20148&quot; value=&quot;5&quot;/&gt;&lt;property id=&quot;20300&quot; value=&quot;Slide 28 - &amp;quot;#3:  Hitting the Carbon Price Target&amp;quot;&quot;/&gt;&lt;property id=&quot;20307&quot; value=&quot;312&quot;/&gt;&lt;/object&gt;&lt;object type=&quot;3&quot; unique_id=&quot;10026&quot;&gt;&lt;property id=&quot;20148&quot; value=&quot;5&quot;/&gt;&lt;property id=&quot;20300&quot; value=&quot;Slide 29 - &amp;quot;#4:  Green Fund Payments (example)&amp;quot;&quot;/&gt;&lt;property id=&quot;20307&quot; value=&quot;313&quot;/&gt;&lt;/object&gt;&lt;object type=&quot;3&quot; unique_id=&quot;10027&quot;&gt;&lt;property id=&quot;20148&quot; value=&quot;5&quot;/&gt;&lt;property id=&quot;20300&quot; value=&quot;Slide 30 - &amp;quot;#5:  The Green-Fund Incentive&amp;quot;&quot;/&gt;&lt;property id=&quot;20307&quot; value=&quot;331&quot;/&gt;&lt;/object&gt;&lt;object type=&quot;3&quot; unique_id=&quot;10028&quot;&gt;&lt;property id=&quot;20148&quot; value=&quot;5&quot;/&gt;&lt;property id=&quot;20300&quot; value=&quot;Slide 31 - &amp;quot;What Counts as Carbon Pricing?&amp;quot;&quot;/&gt;&lt;property id=&quot;20307&quot; value=&quot;314&quot;/&gt;&lt;/object&gt;&lt;object type=&quot;3&quot; unique_id=&quot;10030&quot;&gt;&lt;property id=&quot;20148&quot; value=&quot;5&quot;/&gt;&lt;property id=&quot;20300&quot; value=&quot;Slide 32 - &amp;quot;Cheap and Effective&amp;quot;&quot;/&gt;&lt;property id=&quot;20307&quot; value=&quot;316&quot;/&gt;&lt;/object&gt;&lt;object type=&quot;3&quot; unique_id=&quot;10033&quot;&gt;&lt;property id=&quot;20148&quot; value=&quot;5&quot;/&gt;&lt;property id=&quot;20300&quot; value=&quot;Slide 33&quot;/&gt;&lt;property id=&quot;20307&quot; value=&quot;278&quot;/&gt;&lt;/object&gt;&lt;object type=&quot;3&quot; unique_id=&quot;10034&quot;&gt;&lt;property id=&quot;20148&quot; value=&quot;5&quot;/&gt;&lt;property id=&quot;20300&quot; value=&quot;Slide 34 - &amp;quot;U.S. EPA:   Carbon Pricing Is Cheap&amp;quot;&quot;/&gt;&lt;property id=&quot;20307&quot; value=&quot;280&quot;/&gt;&lt;/object&gt;&lt;object type=&quot;3&quot; unique_id=&quot;10035&quot;&gt;&lt;property id=&quot;20148&quot; value=&quot;5&quot;/&gt;&lt;property id=&quot;20300&quot; value=&quot;Slide 35&quot;/&gt;&lt;property id=&quot;20307&quot; value=&quot;336&quot;/&gt;&lt;/object&gt;&lt;object type=&quot;3&quot; unique_id=&quot;10040&quot;&gt;&lt;property id=&quot;20148&quot; value=&quot;5&quot;/&gt;&lt;property id=&quot;20300&quot; value=&quot;Slide 36 - &amp;quot;Oil Security and Climate&amp;quot;&quot;/&gt;&lt;property id=&quot;20307&quot; value=&quot;326&quot;/&gt;&lt;/object&gt;&lt;object type=&quot;3&quot; unique_id=&quot;10041&quot;&gt;&lt;property id=&quot;20148&quot; value=&quot;5&quot;/&gt;&lt;property id=&quot;20300&quot; value=&quot;Slide 37 - &amp;quot;The Oil-Climate Alignment&amp;quot;&quot;/&gt;&lt;property id=&quot;20307&quot; value=&quot;322&quot;/&gt;&lt;/object&gt;&lt;object type=&quot;3&quot; unique_id=&quot;10043&quot;&gt;&lt;property id=&quot;20148&quot; value=&quot;5&quot;/&gt;&lt;property id=&quot;20300&quot; value=&quot;Slide 38 - &amp;quot;How Strong Is the Effect?&amp;quot;&quot;/&gt;&lt;property id=&quot;20307&quot; value=&quot;324&quot;/&gt;&lt;/object&gt;&lt;object type=&quot;3&quot; unique_id=&quot;10047&quot;&gt;&lt;property id=&quot;20148&quot; value=&quot;5&quot;/&gt;&lt;property id=&quot;20300&quot; value=&quot;Slide 41 - &amp;quot;It Could Pay for Climate Policy&amp;quot;&quot;/&gt;&lt;property id=&quot;20307&quot; value=&quot;329&quot;/&gt;&lt;/object&gt;&lt;object type=&quot;3&quot; unique_id=&quot;10048&quot;&gt;&lt;property id=&quot;20148&quot; value=&quot;5&quot;/&gt;&lt;property id=&quot;20300&quot; value=&quot;Slide 42 - &amp;quot;Conclusion&amp;quot;&quot;/&gt;&lt;property id=&quot;20307&quot; value=&quot;330&quot;/&gt;&lt;/object&gt;&lt;object type=&quot;3&quot; unique_id=&quot;10403&quot;&gt;&lt;property id=&quot;20148&quot; value=&quot;5&quot;/&gt;&lt;property id=&quot;20300&quot; value=&quot;Slide 39 - &amp;quot;What’s It Worth to Save a Barrel?&amp;quot;&quot;/&gt;&lt;property id=&quot;20307&quot; value=&quot;348&quot;/&gt;&lt;/object&gt;&lt;object type=&quot;3&quot; unique_id=&quot;10404&quot;&gt;&lt;property id=&quot;20148&quot; value=&quot;5&quot;/&gt;&lt;property id=&quot;20300&quot; value=&quot;Slide 40 - &amp;quot;We Need an Oil Consumers' Cartel&amp;quot;&quot;/&gt;&lt;property id=&quot;20307&quot; value=&quot;349&quot;/&gt;&lt;/object&gt;&lt;object type=&quot;3&quot; unique_id=&quot;11028&quot;&gt;&lt;property id=&quot;20148&quot; value=&quot;5&quot;/&gt;&lt;property id=&quot;20300&quot; value=&quot;Slide 26 - &amp;quot;Rule #1: National Policy Flexibility&amp;quot;&quot;/&gt;&lt;property id=&quot;20307&quot; value=&quot;351&quot;/&gt;&lt;/object&gt;&lt;object type=&quot;3&quot; unique_id=&quot;11029&quot;&gt;&lt;property id=&quot;20148&quot; value=&quot;5&quot;/&gt;&lt;property id=&quot;20300&quot; value=&quot;Slide 9 - &amp;quot;Copenhagen Accord:  India&amp;quot;&quot;/&gt;&lt;property id=&quot;20307&quot; value=&quot;352&quot;/&gt;&lt;/object&gt;&lt;object type=&quot;3&quot; unique_id=&quot;11030&quot;&gt;&lt;property id=&quot;20148&quot; value=&quot;5&quot;/&gt;&lt;property id=&quot;20300&quot; value=&quot;Slide 10 - &amp;quot;Developed Countries&amp;quot;&quot;/&gt;&lt;property id=&quot;20307&quot; value=&quot;353&quot;/&gt;&lt;/object&gt;&lt;object type=&quot;3&quot; unique_id=&quot;11031&quot;&gt;&lt;property id=&quot;20148&quot; value=&quot;5&quot;/&gt;&lt;property id=&quot;20300&quot; value=&quot;Slide 11 - &amp;quot;The Cap-and-trade Game&amp;quot;&quot;/&gt;&lt;property id=&quot;20307&quot; value=&quot;354&quot;/&gt;&lt;/object&gt;&lt;object type=&quot;3&quot; unique_id=&quot;11032&quot;&gt;&lt;property id=&quot;20148&quot; value=&quot;5&quot;/&gt;&lt;property id=&quot;20300&quot; value=&quot;Slide 13 - &amp;quot;First: The Public-Goods Game&amp;quot;&quot;/&gt;&lt;property id=&quot;20307&quot; value=&quot;355&quot;/&gt;&lt;/object&gt;&lt;object type=&quot;3&quot; unique_id=&quot;11033&quot;&gt;&lt;property id=&quot;20148&quot; value=&quot;5&quot;/&gt;&lt;property id=&quot;20300&quot; value=&quot;Slide 14 - &amp;quot;The Cap-and-Trade Game&amp;quot;&quot;/&gt;&lt;property id=&quot;20307&quot; value=&quot;356&quot;/&gt;&lt;/object&gt;&lt;object type=&quot;3&quot; unique_id=&quot;11035&quot;&gt;&lt;property id=&quot;20148&quot; value=&quot;5&quot;/&gt;&lt;property id=&quot;20300&quot; value=&quot;Slide 15 - &amp;quot;Polarization Theorem&amp;quot;&quot;/&gt;&lt;property id=&quot;20307&quot; value=&quot;358&quot;/&gt;&lt;/object&gt;&lt;object type=&quot;3&quot; unique_id=&quot;11036&quot;&gt;&lt;property id=&quot;20148&quot; value=&quot;5&quot;/&gt;&lt;property id=&quot;20300&quot; value=&quot;Slide 16 - &amp;quot;Rich-Poor Polarization&amp;quot;&quot;/&gt;&lt;property id=&quot;20307&quot; value=&quot;359&quot;/&gt;&lt;/object&gt;&lt;object type=&quot;3&quot; unique_id=&quot;11044&quot;&gt;&lt;property id=&quot;20148&quot; value=&quot;5&quot;/&gt;&lt;property id=&quot;20300&quot; value=&quot;Slide 19 - &amp;quot;Three Country Example&amp;quot;&quot;/&gt;&lt;property id=&quot;20307&quot; value=&quot;367&quot;/&gt;&lt;/object&gt;&lt;object type=&quot;3&quot; unique_id=&quot;11046&quot;&gt;&lt;property id=&quot;20148&quot; value=&quot;5&quot;/&gt;&lt;property id=&quot;20300&quot; value=&quot;Slide 20 - &amp;quot;Our Proposal Adds:&amp;quot;&quot;/&gt;&lt;property id=&quot;20307&quot; value=&quot;369&quot;/&gt;&lt;/object&gt;&lt;object type=&quot;3&quot; unique_id=&quot;11048&quot;&gt;&lt;property id=&quot;20148&quot; value=&quot;5&quot;/&gt;&lt;property id=&quot;20300&quot; value=&quot;Slide 17 - &amp;quot;An Example World&amp;quot;&quot;/&gt;&lt;property id=&quot;20307&quot; value=&quot;371&quot;/&gt;&lt;/object&gt;&lt;object type=&quot;3&quot; unique_id=&quot;11049&quot;&gt;&lt;property id=&quot;20148&quot; value=&quot;5&quot;/&gt;&lt;property id=&quot;20300&quot; value=&quot;Slide 18 - &amp;quot;The Green-Fund Treaty&amp;quot;&quot;/&gt;&lt;property id=&quot;20307&quot; value=&quot;372&quot;/&gt;&lt;/object&gt;&lt;object type=&quot;3&quot; unique_id=&quot;11050&quot;&gt;&lt;property id=&quot;20148&quot; value=&quot;5&quot;/&gt;&lt;property id=&quot;20300&quot; value=&quot;Slide 43 - &amp;quot;Conclusion&amp;quot;&quot;/&gt;&lt;property id=&quot;20307&quot; value=&quot;376&quot;/&gt;&lt;/object&gt;&lt;object type=&quot;3&quot; unique_id=&quot;11051&quot;&gt;&lt;property id=&quot;20148&quot; value=&quot;5&quot;/&gt;&lt;property id=&quot;20300&quot; value=&quot;Slide 12 - &amp;quot;Roadmap to Games&amp;quot;&quot;/&gt;&lt;property id=&quot;20307&quot; value=&quot;3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93369</TotalTime>
  <Words>1461</Words>
  <Application>Microsoft Office PowerPoint</Application>
  <PresentationFormat>On-screen Show (4:3)</PresentationFormat>
  <Paragraphs>270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How to Fix Climate Policy  and  Why It Would Help Electricity Markets</vt:lpstr>
      <vt:lpstr>Carbon Pricing Is the Key</vt:lpstr>
      <vt:lpstr>Electricity and carbon</vt:lpstr>
      <vt:lpstr>Electricity and Carbon</vt:lpstr>
      <vt:lpstr>Actual Carbon Policy</vt:lpstr>
      <vt:lpstr>Subsidies Harm the Climate</vt:lpstr>
      <vt:lpstr>How should carbon pricing work?</vt:lpstr>
      <vt:lpstr>What should we do?</vt:lpstr>
      <vt:lpstr>How pricing electricity-carbon works</vt:lpstr>
      <vt:lpstr>What would we gain?</vt:lpstr>
      <vt:lpstr>Climate and carbon</vt:lpstr>
      <vt:lpstr>The Global Carbon Pricing Project</vt:lpstr>
      <vt:lpstr>Statement on a Global Carbon-Price Commitment</vt:lpstr>
      <vt:lpstr>To Fix Global Climate Policy</vt:lpstr>
      <vt:lpstr>Why a Common Commitment?</vt:lpstr>
      <vt:lpstr>A Problem of the Commons</vt:lpstr>
      <vt:lpstr>There are two “Possible” Solutions</vt:lpstr>
      <vt:lpstr>Climate Is a “Public Goods” Problem</vt:lpstr>
      <vt:lpstr>Solution: Vote for a Common Commitment</vt:lpstr>
      <vt:lpstr>What Changes Your Self Interest?</vt:lpstr>
      <vt:lpstr>This Is Not a Minor Point</vt:lpstr>
      <vt:lpstr>The Only Solution Is a Common Commitment</vt:lpstr>
      <vt:lpstr>Use Price (not Quantity) for a Common Commitment</vt:lpstr>
      <vt:lpstr>Why Use “Price” not “Quantity”?  (for a Common Commitment)</vt:lpstr>
      <vt:lpstr>1.  What Is a “Price Commitment”?</vt:lpstr>
      <vt:lpstr>2.  Why Not Use a Common Quantity?</vt:lpstr>
      <vt:lpstr>3.  Why a common Price is easy?</vt:lpstr>
      <vt:lpstr>4.  A Strong Price Commitment</vt:lpstr>
      <vt:lpstr>What’s Quantity Risk?</vt:lpstr>
      <vt:lpstr>The Capping Bias</vt:lpstr>
      <vt:lpstr>Fairness: Quantity versus Price</vt:lpstr>
      <vt:lpstr>Just an Example</vt:lpstr>
      <vt:lpstr>How to Agree on Fairness</vt:lpstr>
      <vt:lpstr>The   G – P*  Linkage</vt:lpstr>
      <vt:lpstr>Who will set G?</vt:lpstr>
      <vt:lpstr>Why everyone is safe and can agree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Global Carbon Pricing (Reinventing Kyoto)</dc:title>
  <dc:creator>Steven Stoft</dc:creator>
  <cp:lastModifiedBy>steven</cp:lastModifiedBy>
  <cp:revision>2275</cp:revision>
  <dcterms:created xsi:type="dcterms:W3CDTF">2009-07-04T18:09:53Z</dcterms:created>
  <dcterms:modified xsi:type="dcterms:W3CDTF">2014-07-01T16:51:38Z</dcterms:modified>
</cp:coreProperties>
</file>