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76" r:id="rId4"/>
    <p:sldId id="299" r:id="rId5"/>
    <p:sldId id="301" r:id="rId6"/>
    <p:sldId id="306" r:id="rId7"/>
    <p:sldId id="345" r:id="rId8"/>
    <p:sldId id="338" r:id="rId9"/>
    <p:sldId id="352" r:id="rId10"/>
    <p:sldId id="353" r:id="rId11"/>
    <p:sldId id="354" r:id="rId12"/>
    <p:sldId id="377" r:id="rId13"/>
    <p:sldId id="355" r:id="rId14"/>
    <p:sldId id="356" r:id="rId15"/>
    <p:sldId id="358" r:id="rId16"/>
    <p:sldId id="359" r:id="rId17"/>
    <p:sldId id="371" r:id="rId18"/>
    <p:sldId id="372" r:id="rId19"/>
    <p:sldId id="367" r:id="rId20"/>
    <p:sldId id="369" r:id="rId21"/>
    <p:sldId id="310" r:id="rId22"/>
    <p:sldId id="302" r:id="rId23"/>
    <p:sldId id="303" r:id="rId24"/>
    <p:sldId id="304" r:id="rId25"/>
    <p:sldId id="309" r:id="rId26"/>
    <p:sldId id="351" r:id="rId27"/>
    <p:sldId id="311" r:id="rId28"/>
    <p:sldId id="312" r:id="rId29"/>
    <p:sldId id="313" r:id="rId30"/>
    <p:sldId id="331" r:id="rId31"/>
    <p:sldId id="314" r:id="rId32"/>
    <p:sldId id="316" r:id="rId33"/>
    <p:sldId id="278" r:id="rId34"/>
    <p:sldId id="280" r:id="rId35"/>
    <p:sldId id="336" r:id="rId36"/>
    <p:sldId id="326" r:id="rId37"/>
    <p:sldId id="322" r:id="rId38"/>
    <p:sldId id="324" r:id="rId39"/>
    <p:sldId id="348" r:id="rId40"/>
    <p:sldId id="349" r:id="rId41"/>
    <p:sldId id="329" r:id="rId42"/>
    <p:sldId id="330" r:id="rId43"/>
    <p:sldId id="376" r:id="rId44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008000"/>
    <a:srgbClr val="00E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82280" autoAdjust="0"/>
  </p:normalViewPr>
  <p:slideViewPr>
    <p:cSldViewPr snapToGrid="0">
      <p:cViewPr varScale="1">
        <p:scale>
          <a:sx n="75" d="100"/>
          <a:sy n="75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52" y="-108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7635E-DDB6-44E8-B583-B6F2D81A58C5}" type="datetimeFigureOut">
              <a:rPr lang="en-US" smtClean="0"/>
              <a:pPr/>
              <a:t>5/20/2010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EE3DC-066B-49EB-9369-91669E9ABF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b="0" dirty="0" smtClean="0"/>
              <a:t>It is a pleasure</a:t>
            </a:r>
            <a:r>
              <a:rPr lang="en-US" sz="1600" b="0" baseline="0" dirty="0" smtClean="0"/>
              <a:t> to be here today to talk about a topic of such great importance to World and one in which the World Bank can play an important role.</a:t>
            </a:r>
            <a:endParaRPr lang="en-US" sz="1600" b="0" dirty="0" smtClean="0"/>
          </a:p>
          <a:p>
            <a:r>
              <a:rPr lang="en-US" sz="1600" b="0" dirty="0" smtClean="0"/>
              <a:t>The Kyoto process has hit a wall and with Copenhagen</a:t>
            </a:r>
            <a:r>
              <a:rPr lang="en-US" sz="1600" b="0" baseline="0" dirty="0" smtClean="0"/>
              <a:t> </a:t>
            </a:r>
            <a:r>
              <a:rPr lang="en-US" sz="1600" b="0" dirty="0" smtClean="0"/>
              <a:t>the situation has not improved. </a:t>
            </a:r>
          </a:p>
          <a:p>
            <a:r>
              <a:rPr lang="en-US" sz="1600" b="0" dirty="0" smtClean="0"/>
              <a:t>Global carbon pricing remains the best idea for a stable and effective</a:t>
            </a:r>
            <a:r>
              <a:rPr lang="en-US" sz="1600" b="0" baseline="0" dirty="0" smtClean="0"/>
              <a:t> climate commitment</a:t>
            </a:r>
            <a:r>
              <a:rPr lang="en-US" sz="1600" b="0" dirty="0" smtClean="0"/>
              <a:t>, and with a little flexibility it can be achieved.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what’s been missing?</a:t>
            </a:r>
          </a:p>
          <a:p>
            <a:r>
              <a:rPr lang="en-US" dirty="0" smtClean="0"/>
              <a:t>Our view is that we</a:t>
            </a:r>
            <a:r>
              <a:rPr lang="en-US" baseline="0" dirty="0" smtClean="0"/>
              <a:t> must look carefully at the game being played, the likely strategies, and then design a treaty process that is best apt to meet the long-run objectives, respecting the challenges of the setting.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Concepts to Describe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Abate   =  In-country (domestic) physical emission reductions.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Target  =  A commitment to Abate or buy carbon permits (so others abate).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Polarization:   High </a:t>
            </a:r>
            <a:r>
              <a:rPr lang="en-US" baseline="0" dirty="0" err="1" smtClean="0"/>
              <a:t>abaters</a:t>
            </a:r>
            <a:r>
              <a:rPr lang="en-US" baseline="0" dirty="0" smtClean="0"/>
              <a:t> set even higher targets (tighter caps), Low </a:t>
            </a:r>
            <a:r>
              <a:rPr lang="en-US" baseline="0" dirty="0" err="1" smtClean="0"/>
              <a:t>abaters</a:t>
            </a:r>
            <a:r>
              <a:rPr lang="en-US" baseline="0" dirty="0" smtClean="0"/>
              <a:t> set even lower targets.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“But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Targets should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 set not freely by each country but as part of a more cooperative-type agreement.”</a:t>
            </a:r>
          </a:p>
          <a:p>
            <a:pPr marL="228600" indent="-228600">
              <a:buNone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That’s right. But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polarized self interest makes that harder.</a:t>
            </a:r>
          </a:p>
          <a:p>
            <a:pPr marL="228600" indent="-228600">
              <a:buNone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The Games lets us find the self-interest targets.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b="0" dirty="0" smtClean="0"/>
              <a:t>Today Steve and I will to discuss a plan for global carbon pricing.</a:t>
            </a:r>
          </a:p>
          <a:p>
            <a:r>
              <a:rPr lang="en-US" sz="1600" b="0" dirty="0" smtClean="0"/>
              <a:t>I</a:t>
            </a:r>
            <a:r>
              <a:rPr lang="en-US" sz="1600" b="0" baseline="0" dirty="0" smtClean="0"/>
              <a:t> will begin with the problems of Copenhagen, and then describe how a price commitment works.</a:t>
            </a:r>
          </a:p>
          <a:p>
            <a:r>
              <a:rPr lang="en-US" sz="1600" b="0" baseline="0" dirty="0" smtClean="0"/>
              <a:t>Then I’ll pass the baton to Steve who will </a:t>
            </a:r>
          </a:p>
          <a:p>
            <a:r>
              <a:rPr lang="en-US" sz="1600" b="0" baseline="0" dirty="0" smtClean="0"/>
              <a:t>	show how remarkably inexpensive a price commitment can be, </a:t>
            </a:r>
          </a:p>
          <a:p>
            <a:r>
              <a:rPr lang="en-US" sz="1600" b="0" baseline="0" dirty="0" smtClean="0"/>
              <a:t>	explain why it is the right approach, and </a:t>
            </a:r>
          </a:p>
          <a:p>
            <a:r>
              <a:rPr lang="en-US" sz="1600" b="0" baseline="0" dirty="0" smtClean="0"/>
              <a:t>	show why key countries like the US and China should like an effective price commitment.</a:t>
            </a:r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quantity cap game provides</a:t>
            </a:r>
            <a:r>
              <a:rPr lang="en-US" baseline="0" dirty="0" smtClean="0"/>
              <a:t> poor incentives.</a:t>
            </a:r>
          </a:p>
          <a:p>
            <a:r>
              <a:rPr lang="en-US" baseline="0" dirty="0" smtClean="0"/>
              <a:t>Commitment to a cap is both risky and unfair</a:t>
            </a:r>
            <a:r>
              <a:rPr lang="en-US" baseline="0" dirty="0"/>
              <a:t> </a:t>
            </a:r>
            <a:r>
              <a:rPr lang="en-US" baseline="0" dirty="0" smtClean="0"/>
              <a:t>to developing countries.</a:t>
            </a:r>
          </a:p>
          <a:p>
            <a:r>
              <a:rPr lang="en-US" baseline="0" dirty="0" smtClean="0"/>
              <a:t>Moreover, a country is better off not committing.</a:t>
            </a:r>
          </a:p>
          <a:p>
            <a:r>
              <a:rPr lang="en-US" baseline="0" dirty="0" smtClean="0"/>
              <a:t>It is apt to get profitable CDM projects and likely more green funds.</a:t>
            </a:r>
          </a:p>
          <a:p>
            <a:r>
              <a:rPr lang="en-US" baseline="0" dirty="0" smtClean="0"/>
              <a:t>There is no enforcement, encouraging free-riding and undermining cooperation.</a:t>
            </a:r>
          </a:p>
          <a:p>
            <a:r>
              <a:rPr lang="en-US" baseline="0" dirty="0" smtClean="0"/>
              <a:t>Developing countries are pitted against developed countries.</a:t>
            </a:r>
          </a:p>
          <a:p>
            <a:r>
              <a:rPr lang="en-US" baseline="0" dirty="0" smtClean="0"/>
              <a:t>Poor countries have an incentive to force even deeper cuts on rich countries to make the CDM profits higher.</a:t>
            </a:r>
          </a:p>
          <a:p>
            <a:r>
              <a:rPr lang="en-US" baseline="0" dirty="0" smtClean="0"/>
              <a:t>Given the large asymmetries among countries, each quantity commitment is unique and must be separately negotiated.</a:t>
            </a:r>
          </a:p>
          <a:p>
            <a:r>
              <a:rPr lang="en-US" baseline="0" dirty="0" smtClean="0"/>
              <a:t>And each country has an incentive to bargain for a weak commitment for its own country.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see why a cap is</a:t>
            </a:r>
            <a:r>
              <a:rPr lang="en-US" baseline="0" dirty="0" smtClean="0"/>
              <a:t> risky for a developing country, consider China.</a:t>
            </a:r>
          </a:p>
          <a:p>
            <a:r>
              <a:rPr lang="en-US" baseline="0" dirty="0" smtClean="0"/>
              <a:t>The US wants to cap China below its trend line.</a:t>
            </a:r>
          </a:p>
          <a:p>
            <a:r>
              <a:rPr lang="en-US" baseline="0" dirty="0" smtClean="0"/>
              <a:t>In 2000, its trend line let to 3.5B tons in 2010.</a:t>
            </a:r>
          </a:p>
          <a:p>
            <a:r>
              <a:rPr lang="en-US" baseline="0" dirty="0" smtClean="0"/>
              <a:t>It’s emissions turned out to be 7B.</a:t>
            </a:r>
          </a:p>
          <a:p>
            <a:r>
              <a:rPr lang="en-US" baseline="0" dirty="0" smtClean="0"/>
              <a:t>Committing to a cap would mean buying 3.5B permits from other countries.</a:t>
            </a:r>
          </a:p>
          <a:p>
            <a:r>
              <a:rPr lang="en-US" baseline="0" dirty="0" smtClean="0"/>
              <a:t>Committing to a price would mean collecting and keeping $100B in carbon revenue.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see why caps are unfair, consider India.</a:t>
            </a:r>
          </a:p>
          <a:p>
            <a:r>
              <a:rPr lang="en-US" dirty="0" smtClean="0"/>
              <a:t>A trend</a:t>
            </a:r>
            <a:r>
              <a:rPr lang="en-US" baseline="0" dirty="0" smtClean="0"/>
              <a:t> line cap on India would put India’s limit at less than what the US emitted in 1880.</a:t>
            </a:r>
          </a:p>
          <a:p>
            <a:r>
              <a:rPr lang="en-US" baseline="0" dirty="0" smtClean="0"/>
              <a:t>India naturally asks why it should be capped so 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just two global parameters in the plan. These are set in international negotiation.</a:t>
            </a:r>
          </a:p>
          <a:p>
            <a:r>
              <a:rPr lang="en-US" baseline="0" dirty="0" smtClean="0"/>
              <a:t>The first is the carbon price target, PT.  We will use $30/ton throughout today as an example.</a:t>
            </a:r>
          </a:p>
          <a:p>
            <a:r>
              <a:rPr lang="en-US" baseline="0" dirty="0" smtClean="0"/>
              <a:t>The second is the Green-fund price, G. $2/ton will be used in examples.</a:t>
            </a:r>
          </a:p>
          <a:p>
            <a:r>
              <a:rPr lang="en-US" baseline="0" dirty="0" smtClean="0"/>
              <a:t>The revenues generated from carbon pricing stay within the country. </a:t>
            </a:r>
          </a:p>
          <a:p>
            <a:r>
              <a:rPr lang="en-US" baseline="0" dirty="0" smtClean="0"/>
              <a:t>The Green fund price, or clean development incentive, transfers money from high emitting countries to low emitting countries.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 It</a:t>
            </a:r>
            <a:r>
              <a:rPr lang="en-US" baseline="0" dirty="0" smtClean="0"/>
              <a:t> very hard to forget the cap-tax debate, but ]</a:t>
            </a:r>
            <a:endParaRPr lang="en-US" dirty="0" smtClean="0"/>
          </a:p>
          <a:p>
            <a:r>
              <a:rPr lang="en-US" dirty="0" smtClean="0"/>
              <a:t>We’ve already</a:t>
            </a:r>
            <a:r>
              <a:rPr lang="en-US" baseline="0" dirty="0" smtClean="0"/>
              <a:t> mentioned the importance of policy flexibility at the national level.</a:t>
            </a:r>
          </a:p>
          <a:p>
            <a:r>
              <a:rPr lang="en-US" baseline="0" dirty="0" smtClean="0"/>
              <a:t>The price target can be met with a cap-and-trade, a carbon tax, or some combination of the two.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foster cooperation and participation,</a:t>
            </a:r>
            <a:r>
              <a:rPr lang="en-US" baseline="0" dirty="0"/>
              <a:t> </a:t>
            </a:r>
            <a:r>
              <a:rPr lang="en-US" baseline="0" dirty="0" smtClean="0"/>
              <a:t>countries have flexibility in how they meet the price target, and indeed, whether they meet the price target.</a:t>
            </a:r>
          </a:p>
          <a:p>
            <a:r>
              <a:rPr lang="en-US" baseline="0" dirty="0" smtClean="0"/>
              <a:t>If you don’t meet the global price target, you buy carbon revenue credits from a country that is exceeding the target.</a:t>
            </a:r>
          </a:p>
          <a:p>
            <a:r>
              <a:rPr lang="en-US" baseline="0" dirty="0" smtClean="0"/>
              <a:t>The technical parameter Z provides the performance incentive to meet the target; </a:t>
            </a:r>
          </a:p>
          <a:p>
            <a:r>
              <a:rPr lang="en-US" baseline="0" dirty="0" smtClean="0"/>
              <a:t>If you over price, you receive a payment; if you under price you make a payment. A Z of about 10% should be sufficient to balance the market.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that when</a:t>
            </a:r>
            <a:r>
              <a:rPr lang="en-US" baseline="0" dirty="0" smtClean="0"/>
              <a:t> we increase Z, we increase a country’s incentive to meet or exceed the revenue target, as a result global carbon revenues increase.</a:t>
            </a:r>
          </a:p>
          <a:p>
            <a:r>
              <a:rPr lang="en-US" baseline="0" dirty="0" smtClean="0"/>
              <a:t>Z can be adjusted annually so that the global average price equals the price target.</a:t>
            </a:r>
          </a:p>
          <a:p>
            <a:r>
              <a:rPr lang="en-US" baseline="0" dirty="0" smtClean="0"/>
              <a:t>Different countries can price carbon differently and the price can vary within the country reflecting other factors, but on average the global price is at the target.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green fund payments reward</a:t>
            </a:r>
            <a:r>
              <a:rPr lang="en-US" baseline="0" dirty="0" smtClean="0"/>
              <a:t> low emitting countries.</a:t>
            </a:r>
          </a:p>
          <a:p>
            <a:r>
              <a:rPr lang="en-US" baseline="0" dirty="0" smtClean="0"/>
              <a:t>The size of the payment is based simply on the green fund price and the difference between the country’s emissions and the world average emissions.</a:t>
            </a:r>
          </a:p>
          <a:p>
            <a:r>
              <a:rPr lang="en-US" baseline="0" dirty="0" smtClean="0"/>
              <a:t>World average emissions are about 5/tons/person/year</a:t>
            </a:r>
          </a:p>
          <a:p>
            <a:r>
              <a:rPr lang="en-US" baseline="0" dirty="0" smtClean="0"/>
              <a:t>A high-emitting country with emissions of 10/tons/person/year</a:t>
            </a:r>
          </a:p>
          <a:p>
            <a:r>
              <a:rPr lang="en-US" baseline="0" dirty="0" smtClean="0"/>
              <a:t>A low-emitting country like India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Our focus</a:t>
            </a:r>
            <a:r>
              <a:rPr lang="en-US" b="0" baseline="0" dirty="0" smtClean="0"/>
              <a:t> is at the international level. What should be the basis of an international treaty?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green fund or clean development incentive replaces CDM projects.</a:t>
            </a:r>
          </a:p>
          <a:p>
            <a:r>
              <a:rPr lang="en-US" dirty="0" smtClean="0"/>
              <a:t>It also provides</a:t>
            </a:r>
            <a:r>
              <a:rPr lang="en-US" baseline="0" dirty="0" smtClean="0"/>
              <a:t> a further performance incentive.</a:t>
            </a:r>
          </a:p>
          <a:p>
            <a:r>
              <a:rPr lang="en-US" baseline="0" dirty="0" smtClean="0"/>
              <a:t>Any payments to low-emitting countries are scaled back based on its carbon price relative to the target.</a:t>
            </a:r>
          </a:p>
          <a:p>
            <a:r>
              <a:rPr lang="en-US" baseline="0" dirty="0" smtClean="0"/>
              <a:t>The CDI also rewards other programs countries take to reduce emissions that are outside of carbon pricing.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b="0" dirty="0" smtClean="0"/>
              <a:t>Everyone forgets the best climate policy ever.</a:t>
            </a:r>
          </a:p>
          <a:p>
            <a:endParaRPr lang="en-US" sz="1600" b="0" dirty="0" smtClean="0"/>
          </a:p>
          <a:p>
            <a:r>
              <a:rPr lang="en-US" sz="1600" b="0" dirty="0" smtClean="0"/>
              <a:t>OPEC’s carbon-pricing policy.</a:t>
            </a:r>
          </a:p>
          <a:p>
            <a:endParaRPr lang="en-US" sz="1600" b="0" dirty="0" smtClean="0"/>
          </a:p>
          <a:p>
            <a:r>
              <a:rPr lang="en-US" sz="1600" b="0" dirty="0" smtClean="0"/>
              <a:t>Some say it only worked by causing a recession.  Not true.</a:t>
            </a:r>
          </a:p>
          <a:p>
            <a:r>
              <a:rPr lang="en-US" sz="1600" b="0" dirty="0" smtClean="0"/>
              <a:t>Some say the carbon savings was all a coincidence,</a:t>
            </a:r>
          </a:p>
          <a:p>
            <a:r>
              <a:rPr lang="en-US" sz="1600" b="0" dirty="0" smtClean="0"/>
              <a:t>From new nuclear plants. </a:t>
            </a:r>
          </a:p>
          <a:p>
            <a:r>
              <a:rPr lang="en-US" sz="1600" b="0" dirty="0" smtClean="0"/>
              <a:t>So I recalculated emissions with coal-fire nuclear plants.</a:t>
            </a:r>
          </a:p>
          <a:p>
            <a:r>
              <a:rPr lang="en-US" sz="1600" b="0" dirty="0" smtClean="0"/>
              <a:t>You can see the result.</a:t>
            </a:r>
          </a:p>
          <a:p>
            <a:endParaRPr lang="en-US" sz="1600" b="0" dirty="0" smtClean="0"/>
          </a:p>
          <a:p>
            <a:r>
              <a:rPr lang="en-US" sz="1600" b="0" dirty="0" smtClean="0"/>
              <a:t>By the end of the policy we were saving 2 billion tons/ year.</a:t>
            </a:r>
          </a:p>
          <a:p>
            <a:r>
              <a:rPr lang="en-US" sz="1600" b="0" dirty="0" smtClean="0"/>
              <a:t>And we still are. That’s 70 billion tons. Just for the U.S.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pricing carbon is most important, and the good news is that it’s cheap.</a:t>
            </a:r>
          </a:p>
          <a:p>
            <a:endParaRPr lang="en-US" dirty="0" smtClean="0"/>
          </a:p>
          <a:p>
            <a:r>
              <a:rPr lang="en-US" dirty="0" smtClean="0"/>
              <a:t>There’s a standard formula everyone should know.</a:t>
            </a:r>
          </a:p>
          <a:p>
            <a:r>
              <a:rPr lang="en-US" dirty="0" smtClean="0"/>
              <a:t>Here’s an example of how it is used by the US EPA.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Carbon pricing does</a:t>
            </a:r>
            <a:r>
              <a:rPr lang="en-US" baseline="0" dirty="0" smtClean="0"/>
              <a:t> not mean a global carbon tax.</a:t>
            </a:r>
          </a:p>
          <a:p>
            <a:r>
              <a:rPr lang="en-US" baseline="0" dirty="0" smtClean="0"/>
              <a:t>An international price commitment can be implemented at the country level with cap-and-trade, a carbon tax, or both.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An international commitment to a cap can be implemented at the country level with cap-and-trade, a carbon tax, or both.</a:t>
            </a:r>
          </a:p>
          <a:p>
            <a:r>
              <a:rPr lang="en-US" baseline="0" dirty="0" smtClean="0"/>
              <a:t>The international commitment is distinct from the national policies that support it. </a:t>
            </a:r>
          </a:p>
          <a:p>
            <a:r>
              <a:rPr lang="en-US" baseline="0" dirty="0" smtClean="0"/>
              <a:t>Each country can decide how it wants to support the carbon price. This flexibility encourages participation.</a:t>
            </a:r>
          </a:p>
          <a:p>
            <a:r>
              <a:rPr lang="en-US" baseline="0" dirty="0" smtClean="0"/>
              <a:t>The essential element is that the carbon price is the metric for comparing and rewarding national policies.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2986-0357-42DA-9239-9484BF1851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0" dirty="0" smtClean="0"/>
              <a:t> what do we want from an international commitment?</a:t>
            </a:r>
          </a:p>
          <a:p>
            <a:r>
              <a:rPr lang="en-US" baseline="0" dirty="0" smtClean="0"/>
              <a:t>A high goal like 80% reductions by 2050 seems desirable, but that is putting the cart in front of the horse.</a:t>
            </a:r>
          </a:p>
          <a:p>
            <a:r>
              <a:rPr lang="en-US" baseline="0" dirty="0" smtClean="0"/>
              <a:t>We must first establish cooperation and then set high goals.</a:t>
            </a:r>
          </a:p>
          <a:p>
            <a:r>
              <a:rPr lang="en-US" baseline="0" dirty="0" smtClean="0"/>
              <a:t>Starting with costly goals encourages free-riders and inhibits agreement.</a:t>
            </a:r>
          </a:p>
          <a:p>
            <a:r>
              <a:rPr lang="en-US" baseline="0" dirty="0" smtClean="0"/>
              <a:t>This is what we have seen with Kyoto.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Copenhagen is continuing this failed tradition.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13 years after Kyoto,</a:t>
            </a:r>
            <a:r>
              <a:rPr lang="en-US" baseline="0" dirty="0" smtClean="0"/>
              <a:t> all that emerges from Copenhagen is a fill-in-the-blank agreement.</a:t>
            </a:r>
          </a:p>
          <a:p>
            <a:r>
              <a:rPr lang="en-US" baseline="0" dirty="0" smtClean="0"/>
              <a:t>Developed countries get to specify emission targets. What they hope to accomplish in 2020.</a:t>
            </a:r>
          </a:p>
          <a:p>
            <a:r>
              <a:rPr lang="en-US" baseline="0" dirty="0" smtClean="0"/>
              <a:t>Developing countries are not ignored, but no caps here. Rather they specify “nationally appropriate mitigation actions.”</a:t>
            </a:r>
          </a:p>
          <a:p>
            <a:r>
              <a:rPr lang="en-US" baseline="0" dirty="0" smtClean="0"/>
              <a:t>In our view this is no basis for a stable and effective cooperative agreement.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of the blanks</a:t>
            </a:r>
            <a:r>
              <a:rPr lang="en-US" baseline="0" dirty="0" smtClean="0"/>
              <a:t> have already been filled in. </a:t>
            </a:r>
          </a:p>
          <a:p>
            <a:r>
              <a:rPr lang="en-US" baseline="0" dirty="0" smtClean="0"/>
              <a:t>China will endeavor to lower its carbon intensity by an amount consistent with business as usual.</a:t>
            </a:r>
          </a:p>
          <a:p>
            <a:r>
              <a:rPr lang="en-US" baseline="0" dirty="0" smtClean="0"/>
              <a:t>This is the same reduction we have seen over the previous 15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1CD4-1B6B-4A00-901F-CE46F75A5041}" type="datetime1">
              <a:rPr lang="en-US" smtClean="0"/>
              <a:pPr/>
              <a:t>5/20/2010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CA6F-44DA-4CF1-AEB4-50F1DAA7DAD3}" type="datetime1">
              <a:rPr lang="en-US" smtClean="0"/>
              <a:pPr/>
              <a:t>5/20/2010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0467-AB0C-42AF-9C15-C61BA05025FF}" type="datetime1">
              <a:rPr lang="en-US" smtClean="0"/>
              <a:pPr/>
              <a:t>5/20/2010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tIns="0" bIns="182880">
            <a:normAutofit/>
          </a:bodyPr>
          <a:lstStyle>
            <a:lvl1pPr>
              <a:defRPr sz="4200" b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F2EF-5579-4D24-AC6F-ED7C2ACA9A4A}" type="datetime1">
              <a:rPr lang="en-US" smtClean="0"/>
              <a:pPr/>
              <a:t>5/20/2010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2E9-9B22-4455-A425-B21E686AF973}" type="datetime1">
              <a:rPr lang="en-US" smtClean="0"/>
              <a:pPr/>
              <a:t>5/20/2010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1189-23FC-44FE-9DE6-20835FD2A13E}" type="datetime1">
              <a:rPr lang="en-US" smtClean="0"/>
              <a:pPr/>
              <a:t>5/20/2010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B855-0D9A-4AB9-B349-75871F683F9F}" type="datetime1">
              <a:rPr lang="en-US" smtClean="0"/>
              <a:pPr/>
              <a:t>5/20/2010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E401-1F46-4412-AEC8-D2539848AAD1}" type="datetime1">
              <a:rPr lang="en-US" smtClean="0"/>
              <a:pPr/>
              <a:t>5/20/2010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51B-D16A-433F-9806-5B0B0C367563}" type="datetime1">
              <a:rPr lang="en-US" smtClean="0"/>
              <a:pPr/>
              <a:t>5/20/2010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519A-828D-43FD-9B15-77C6A7A63461}" type="datetime1">
              <a:rPr lang="en-US" smtClean="0"/>
              <a:pPr/>
              <a:t>5/20/2010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8049-7623-4163-8B26-1C5358DBDCD5}" type="datetime1">
              <a:rPr lang="en-US" smtClean="0"/>
              <a:pPr/>
              <a:t>5/20/2010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0" rIns="91440" bIns="18288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98108-59C3-4D86-9A4A-4005A172DE05}" type="datetime1">
              <a:rPr lang="en-US" smtClean="0"/>
              <a:pPr/>
              <a:t>5/20/2010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5FCFB-C14D-48A8-8D12-E88864A0A7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35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Carbon Pricing: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Better Climate Commitment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57575"/>
            <a:ext cx="6400800" cy="21812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Peter Cramton,  University of Maryland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Steven Stoft,  Global Energy Policy Center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World Bank, 20 May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Developed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All commit to more</a:t>
            </a:r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Europe and Japan commit to much more</a:t>
            </a:r>
          </a:p>
          <a:p>
            <a:pPr>
              <a:buNone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Everyone agrees there was a </a:t>
            </a:r>
            <a:r>
              <a:rPr lang="en-US" i="1" dirty="0" smtClean="0">
                <a:solidFill>
                  <a:srgbClr val="820000"/>
                </a:solidFill>
              </a:rPr>
              <a:t>polarization</a:t>
            </a:r>
            <a:r>
              <a:rPr lang="en-US" dirty="0" smtClean="0"/>
              <a:t> of rich and poor countries, starting at Kyoto and now much worse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4400" b="1" dirty="0" smtClean="0"/>
              <a:t>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066" y="4505511"/>
            <a:ext cx="7772400" cy="1362075"/>
          </a:xfrm>
        </p:spPr>
        <p:txBody>
          <a:bodyPr>
            <a:normAutofit/>
          </a:bodyPr>
          <a:lstStyle/>
          <a:p>
            <a:r>
              <a:rPr lang="en-US" dirty="0" smtClean="0"/>
              <a:t>The Cap-and-trade Game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(3)  A Theory of Cooperation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to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2416" cy="4830763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b="1" dirty="0" smtClean="0">
                <a:solidFill>
                  <a:srgbClr val="820000"/>
                </a:solidFill>
              </a:rPr>
              <a:t>Public Goods </a:t>
            </a:r>
            <a:r>
              <a:rPr lang="en-US" dirty="0" smtClean="0"/>
              <a:t>game </a:t>
            </a:r>
            <a:r>
              <a:rPr lang="en-US" dirty="0" smtClean="0">
                <a:sym typeface="Wingdings" pitchFamily="2" charset="2"/>
              </a:rPr>
              <a:t> Cooperation problems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 If abate 50% is best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 U.S. self-interest   abate 10%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 Canadian self         abate 1%</a:t>
            </a:r>
          </a:p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>
                <a:sym typeface="Wingdings" pitchFamily="2" charset="2"/>
              </a:rPr>
              <a:t>So, change the game — to </a:t>
            </a:r>
            <a:r>
              <a:rPr lang="en-US" b="1" dirty="0" smtClean="0">
                <a:solidFill>
                  <a:srgbClr val="820000"/>
                </a:solidFill>
                <a:sym typeface="Wingdings" pitchFamily="2" charset="2"/>
              </a:rPr>
              <a:t>cap &amp; trade </a:t>
            </a:r>
            <a:r>
              <a:rPr lang="en-US" dirty="0" smtClean="0">
                <a:sym typeface="Wingdings" pitchFamily="2" charset="2"/>
              </a:rPr>
              <a:t>?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 U.S. self-interest  target 17%   (buy 9% abroad)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 Canadian self        target </a:t>
            </a:r>
            <a:r>
              <a:rPr lang="en-US" b="1" dirty="0" smtClean="0">
                <a:sym typeface="Wingdings" pitchFamily="2" charset="2"/>
              </a:rPr>
              <a:t>–</a:t>
            </a:r>
            <a:r>
              <a:rPr lang="en-US" dirty="0" smtClean="0">
                <a:sym typeface="Wingdings" pitchFamily="2" charset="2"/>
              </a:rPr>
              <a:t>6%   (sell </a:t>
            </a:r>
            <a:r>
              <a:rPr lang="en-US" b="1" dirty="0" smtClean="0">
                <a:sym typeface="Wingdings" pitchFamily="2" charset="2"/>
              </a:rPr>
              <a:t>C</a:t>
            </a:r>
            <a:r>
              <a:rPr lang="en-US" dirty="0" smtClean="0">
                <a:sym typeface="Wingdings" pitchFamily="2" charset="2"/>
              </a:rPr>
              <a:t> permits)</a:t>
            </a:r>
          </a:p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>
                <a:sym typeface="Wingdings" pitchFamily="2" charset="2"/>
              </a:rPr>
              <a:t>So, change the game to </a:t>
            </a:r>
            <a:r>
              <a:rPr lang="en-US" b="1" dirty="0" smtClean="0">
                <a:solidFill>
                  <a:srgbClr val="820000"/>
                </a:solidFill>
                <a:sym typeface="Wingdings" pitchFamily="2" charset="2"/>
              </a:rPr>
              <a:t>Pricing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b="1" dirty="0" smtClean="0">
                <a:solidFill>
                  <a:srgbClr val="008000"/>
                </a:solidFill>
                <a:sym typeface="Wingdings" pitchFamily="2" charset="2"/>
              </a:rPr>
              <a:t>Green Fund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 Self-interest of all  </a:t>
            </a:r>
            <a:r>
              <a:rPr lang="en-US" i="1" dirty="0" smtClean="0">
                <a:latin typeface="Arial Black" pitchFamily="34" charset="0"/>
              </a:rPr>
              <a:t>P</a:t>
            </a:r>
            <a:r>
              <a:rPr lang="en-US" i="1" baseline="30000" dirty="0" smtClean="0">
                <a:latin typeface="Arial Black" pitchFamily="34" charset="0"/>
              </a:rPr>
              <a:t>T </a:t>
            </a:r>
            <a:r>
              <a:rPr lang="en-US" dirty="0" smtClean="0"/>
              <a:t> that’s just right (strong)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First: The Public-Goods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Country  </a:t>
            </a:r>
            <a:r>
              <a:rPr lang="en-US" b="1" i="1" dirty="0" err="1" smtClean="0"/>
              <a:t>i</a:t>
            </a:r>
            <a:r>
              <a:rPr lang="en-US" dirty="0" smtClean="0"/>
              <a:t>  picks an Abatement level, </a:t>
            </a:r>
            <a:r>
              <a:rPr lang="en-US" b="1" i="1" dirty="0" smtClean="0"/>
              <a:t>A</a:t>
            </a:r>
            <a:r>
              <a:rPr lang="en-US" sz="4400" b="1" i="1" baseline="-25000" dirty="0" smtClean="0"/>
              <a:t>i</a:t>
            </a:r>
            <a:r>
              <a:rPr lang="en-US" b="1" i="1" dirty="0" smtClean="0"/>
              <a:t> </a:t>
            </a:r>
          </a:p>
          <a:p>
            <a:r>
              <a:rPr lang="en-US" dirty="0" smtClean="0"/>
              <a:t>To maximize its net benefit  =  </a:t>
            </a:r>
          </a:p>
          <a:p>
            <a:pPr>
              <a:buNone/>
            </a:pPr>
            <a:r>
              <a:rPr lang="en-US" b="1" i="1" dirty="0" smtClean="0"/>
              <a:t>		benefit from all abatement</a:t>
            </a:r>
            <a:endParaRPr lang="en-US" b="1" i="1" dirty="0" smtClean="0">
              <a:latin typeface="Calibri"/>
            </a:endParaRPr>
          </a:p>
          <a:p>
            <a:pPr>
              <a:buNone/>
            </a:pPr>
            <a:r>
              <a:rPr lang="en-US" b="1" i="1" dirty="0" smtClean="0">
                <a:latin typeface="Calibri"/>
              </a:rPr>
              <a:t>		</a:t>
            </a:r>
            <a:r>
              <a:rPr lang="en-US" b="1" i="1" dirty="0" smtClean="0">
                <a:solidFill>
                  <a:srgbClr val="0070C0"/>
                </a:solidFill>
                <a:latin typeface="Calibri"/>
              </a:rPr>
              <a:t>minus</a:t>
            </a:r>
            <a:r>
              <a:rPr lang="en-US" b="1" i="1" dirty="0" smtClean="0">
                <a:latin typeface="Calibri"/>
              </a:rPr>
              <a:t> 	    its own abatement cost</a:t>
            </a:r>
            <a:endParaRPr lang="en-US" baseline="30000" dirty="0" smtClean="0"/>
          </a:p>
          <a:p>
            <a:pPr>
              <a:buNone/>
            </a:pPr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Even big countries choose an  </a:t>
            </a:r>
            <a:r>
              <a:rPr lang="en-US" b="1" i="1" dirty="0" smtClean="0"/>
              <a:t>A</a:t>
            </a:r>
            <a:r>
              <a:rPr lang="en-US" sz="4400" b="1" i="1" baseline="-25000" dirty="0" smtClean="0"/>
              <a:t>i</a:t>
            </a:r>
            <a:r>
              <a:rPr lang="en-US" dirty="0" smtClean="0">
                <a:latin typeface="Calibri"/>
              </a:rPr>
              <a:t>  that is about five times too low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Cap-and-Trade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Countries pick a Target level, </a:t>
            </a:r>
            <a:r>
              <a:rPr lang="en-US" b="1" i="1" dirty="0" smtClean="0"/>
              <a:t>T</a:t>
            </a:r>
            <a:r>
              <a:rPr lang="en-US" b="1" i="1" baseline="-25000" dirty="0" smtClean="0"/>
              <a:t>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Maximize the same net benefit   </a:t>
            </a:r>
            <a:r>
              <a:rPr lang="en-US" b="1" i="1" dirty="0" smtClean="0"/>
              <a:t>minus</a:t>
            </a:r>
            <a:endParaRPr lang="en-US" dirty="0" smtClean="0"/>
          </a:p>
          <a:p>
            <a:pPr marL="514350" indent="-514350">
              <a:buNone/>
            </a:pPr>
            <a:r>
              <a:rPr lang="en-US" b="1" i="1" dirty="0" smtClean="0"/>
              <a:t>		the cost of carbon permits for T</a:t>
            </a:r>
            <a:r>
              <a:rPr lang="en-US" b="1" i="1" baseline="-25000" dirty="0" smtClean="0"/>
              <a:t>i</a:t>
            </a:r>
            <a:r>
              <a:rPr lang="en-US" b="1" i="1" dirty="0" smtClean="0"/>
              <a:t> </a:t>
            </a:r>
            <a:r>
              <a:rPr lang="en-US" b="1" i="1" dirty="0" smtClean="0">
                <a:latin typeface="Calibri"/>
              </a:rPr>
              <a:t>– </a:t>
            </a:r>
            <a:r>
              <a:rPr lang="en-US" b="1" i="1" dirty="0" smtClean="0"/>
              <a:t>A</a:t>
            </a:r>
            <a:r>
              <a:rPr lang="en-US" sz="4400" b="1" i="1" baseline="-25000" dirty="0" smtClean="0"/>
              <a:t>i</a:t>
            </a:r>
            <a:endParaRPr lang="en-US" dirty="0" smtClean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>
                <a:latin typeface="Calibri"/>
              </a:rPr>
              <a:t>How does their target, </a:t>
            </a:r>
            <a:r>
              <a:rPr lang="en-US" b="1" i="1" dirty="0" smtClean="0"/>
              <a:t>T</a:t>
            </a:r>
            <a:r>
              <a:rPr lang="en-US" sz="4400" b="1" i="1" baseline="-25000" dirty="0" smtClean="0"/>
              <a:t>i</a:t>
            </a:r>
            <a:r>
              <a:rPr lang="en-US" dirty="0" smtClean="0"/>
              <a:t>, compare with</a:t>
            </a:r>
            <a:r>
              <a:rPr lang="en-US" dirty="0" smtClean="0">
                <a:latin typeface="Calibri"/>
              </a:rPr>
              <a:t> their abatement, </a:t>
            </a:r>
            <a:r>
              <a:rPr lang="en-US" b="1" i="1" dirty="0" smtClean="0"/>
              <a:t>A</a:t>
            </a:r>
            <a:r>
              <a:rPr lang="en-US" sz="4400" b="1" i="1" baseline="-25000" dirty="0" smtClean="0"/>
              <a:t>i</a:t>
            </a:r>
            <a:r>
              <a:rPr lang="en-US" dirty="0" smtClean="0"/>
              <a:t>, in </a:t>
            </a:r>
            <a:r>
              <a:rPr lang="en-US" dirty="0" smtClean="0">
                <a:latin typeface="Calibri"/>
              </a:rPr>
              <a:t>public-goods game?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Polarization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Identical  countries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b="1" i="1" dirty="0" smtClean="0"/>
              <a:t>T</a:t>
            </a:r>
            <a:r>
              <a:rPr lang="en-US" sz="4400" b="1" i="1" baseline="-25000" dirty="0" smtClean="0"/>
              <a:t>i</a:t>
            </a:r>
            <a:r>
              <a:rPr lang="en-US" b="1" i="1" dirty="0" smtClean="0"/>
              <a:t>  =  A</a:t>
            </a:r>
            <a:r>
              <a:rPr lang="en-US" sz="4400" b="1" i="1" baseline="-25000" dirty="0" smtClean="0"/>
              <a:t>i</a:t>
            </a:r>
            <a:r>
              <a:rPr lang="en-US" b="1" i="1" dirty="0" smtClean="0"/>
              <a:t> </a:t>
            </a:r>
          </a:p>
          <a:p>
            <a:pPr lvl="1"/>
            <a:r>
              <a:rPr lang="en-US" dirty="0" smtClean="0"/>
              <a:t>Targets  =  Abatement in public-goods game</a:t>
            </a:r>
          </a:p>
          <a:p>
            <a:endParaRPr lang="en-US" dirty="0" smtClean="0"/>
          </a:p>
          <a:p>
            <a:r>
              <a:rPr lang="en-US" dirty="0" smtClean="0"/>
              <a:t>Different size countries </a:t>
            </a:r>
            <a:r>
              <a:rPr lang="en-US" dirty="0" smtClean="0">
                <a:sym typeface="Wingdings" pitchFamily="2" charset="2"/>
              </a:rPr>
              <a:t> Polarization</a:t>
            </a:r>
          </a:p>
          <a:p>
            <a:pPr lvl="1"/>
            <a:r>
              <a:rPr lang="en-US" b="1" i="1" dirty="0" smtClean="0">
                <a:sym typeface="Wingdings" pitchFamily="2" charset="2"/>
              </a:rPr>
              <a:t>   T</a:t>
            </a:r>
            <a:r>
              <a:rPr lang="en-US" sz="3200" b="1" i="1" baseline="-25000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  &gt;  </a:t>
            </a:r>
            <a:r>
              <a:rPr lang="en-US" b="1" i="1" dirty="0" smtClean="0">
                <a:sym typeface="Wingdings" pitchFamily="2" charset="2"/>
              </a:rPr>
              <a:t>A</a:t>
            </a:r>
            <a:r>
              <a:rPr lang="en-US" sz="3200" b="1" i="1" baseline="-25000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 for big countries</a:t>
            </a:r>
          </a:p>
          <a:p>
            <a:pPr lvl="1"/>
            <a:r>
              <a:rPr lang="en-US" b="1" i="1" dirty="0" smtClean="0">
                <a:sym typeface="Wingdings" pitchFamily="2" charset="2"/>
              </a:rPr>
              <a:t>   T</a:t>
            </a:r>
            <a:r>
              <a:rPr lang="en-US" sz="3600" b="1" i="1" baseline="-25000" dirty="0" smtClean="0">
                <a:sym typeface="Wingdings" pitchFamily="2" charset="2"/>
              </a:rPr>
              <a:t>i</a:t>
            </a:r>
            <a:r>
              <a:rPr lang="en-US" b="1" i="1" dirty="0" smtClean="0">
                <a:sym typeface="Wingdings" pitchFamily="2" charset="2"/>
              </a:rPr>
              <a:t>   </a:t>
            </a:r>
            <a:r>
              <a:rPr lang="en-US" dirty="0" smtClean="0">
                <a:sym typeface="Wingdings" pitchFamily="2" charset="2"/>
              </a:rPr>
              <a:t>&lt;</a:t>
            </a:r>
            <a:r>
              <a:rPr lang="en-US" b="1" i="1" dirty="0" smtClean="0">
                <a:sym typeface="Wingdings" pitchFamily="2" charset="2"/>
              </a:rPr>
              <a:t>  A</a:t>
            </a:r>
            <a:r>
              <a:rPr lang="en-US" sz="3600" b="1" i="1" baseline="-25000" dirty="0" smtClean="0">
                <a:sym typeface="Wingdings" pitchFamily="2" charset="2"/>
              </a:rPr>
              <a:t>i</a:t>
            </a:r>
            <a:r>
              <a:rPr lang="en-US" b="1" dirty="0" smtClean="0">
                <a:sym typeface="Wingdings" pitchFamily="2" charset="2"/>
              </a:rPr>
              <a:t>  </a:t>
            </a:r>
            <a:r>
              <a:rPr lang="en-US" dirty="0" smtClean="0">
                <a:sym typeface="Wingdings" pitchFamily="2" charset="2"/>
              </a:rPr>
              <a:t>for small countries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Also, there is </a:t>
            </a:r>
            <a:r>
              <a:rPr lang="en-US" sz="3200" dirty="0" smtClean="0">
                <a:solidFill>
                  <a:srgbClr val="820000"/>
                </a:solidFill>
                <a:sym typeface="Wingdings" pitchFamily="2" charset="2"/>
              </a:rPr>
              <a:t>less total abatement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Rich-Poor Polarization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 and trade causes Rich-Poor polarization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Intuition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Trade </a:t>
            </a:r>
            <a:r>
              <a:rPr lang="en-US" sz="2400" dirty="0" smtClean="0">
                <a:sym typeface="Wingdings" pitchFamily="2" charset="2"/>
              </a:rPr>
              <a:t></a:t>
            </a:r>
            <a:r>
              <a:rPr lang="en-US" sz="2400" dirty="0" smtClean="0"/>
              <a:t> all face the same price of carbon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High </a:t>
            </a:r>
            <a:r>
              <a:rPr lang="en-US" sz="2400" dirty="0" err="1" smtClean="0"/>
              <a:t>abaters</a:t>
            </a:r>
            <a:r>
              <a:rPr lang="en-US" sz="2400" dirty="0" smtClean="0"/>
              <a:t> think it’s cheap (and do more)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Low </a:t>
            </a:r>
            <a:r>
              <a:rPr lang="en-US" sz="2400" dirty="0" err="1" smtClean="0"/>
              <a:t>abaters</a:t>
            </a:r>
            <a:r>
              <a:rPr lang="en-US" sz="2400" dirty="0" smtClean="0"/>
              <a:t> think it’s expensive (and do less)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We can do better with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820000"/>
                </a:solidFill>
              </a:rPr>
              <a:t>	Global Carbon Pricing</a:t>
            </a:r>
            <a:r>
              <a:rPr lang="en-US" dirty="0" smtClean="0"/>
              <a:t> &amp; </a:t>
            </a:r>
            <a:r>
              <a:rPr lang="en-US" b="1" dirty="0" smtClean="0">
                <a:solidFill>
                  <a:srgbClr val="008000"/>
                </a:solidFill>
              </a:rPr>
              <a:t>Green Fund</a:t>
            </a:r>
          </a:p>
          <a:p>
            <a:pPr marL="514350" indent="-514350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Suppose $30/ton carbon price is optimal</a:t>
            </a:r>
          </a:p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b="1" i="1" dirty="0" smtClean="0"/>
              <a:t> 	e</a:t>
            </a:r>
            <a:r>
              <a:rPr lang="en-US" dirty="0" smtClean="0"/>
              <a:t>  =  emissions/capita</a:t>
            </a:r>
          </a:p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 	avg(</a:t>
            </a:r>
            <a:r>
              <a:rPr lang="en-US" b="1" i="1" dirty="0" smtClean="0"/>
              <a:t>e</a:t>
            </a:r>
            <a:r>
              <a:rPr lang="en-US" dirty="0" smtClean="0"/>
              <a:t>) = world average</a:t>
            </a:r>
          </a:p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 	low-</a:t>
            </a:r>
            <a:r>
              <a:rPr lang="en-US" b="1" i="1" dirty="0" smtClean="0"/>
              <a:t>e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  </a:t>
            </a:r>
            <a:r>
              <a:rPr lang="en-US" b="1" i="1" dirty="0" smtClean="0"/>
              <a:t>e</a:t>
            </a:r>
            <a:r>
              <a:rPr lang="en-US" dirty="0" smtClean="0">
                <a:sym typeface="Wingdings" pitchFamily="2" charset="2"/>
              </a:rPr>
              <a:t>  is less than average</a:t>
            </a:r>
            <a:endParaRPr lang="en-US" dirty="0" smtClean="0"/>
          </a:p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Low-</a:t>
            </a:r>
            <a:r>
              <a:rPr lang="en-US" b="1" i="1" dirty="0" smtClean="0"/>
              <a:t>e</a:t>
            </a:r>
            <a:r>
              <a:rPr lang="en-US" dirty="0" smtClean="0"/>
              <a:t> countries (India) see abatement costs and green funds </a:t>
            </a:r>
            <a:r>
              <a:rPr lang="en-US" dirty="0" smtClean="0">
                <a:solidFill>
                  <a:srgbClr val="820000"/>
                </a:solidFill>
              </a:rPr>
              <a:t>amplified</a:t>
            </a:r>
            <a:r>
              <a:rPr lang="en-US" dirty="0" smtClean="0"/>
              <a:t> by </a:t>
            </a:r>
            <a:r>
              <a:rPr lang="en-US" dirty="0" err="1" smtClean="0"/>
              <a:t>avg</a:t>
            </a:r>
            <a:r>
              <a:rPr lang="en-US" dirty="0" smtClean="0"/>
              <a:t>(</a:t>
            </a:r>
            <a:r>
              <a:rPr lang="en-US" b="1" i="1" dirty="0" smtClean="0"/>
              <a:t>e</a:t>
            </a:r>
            <a:r>
              <a:rPr lang="en-US" dirty="0" smtClean="0"/>
              <a:t>)/</a:t>
            </a:r>
            <a:r>
              <a:rPr lang="en-US" b="1" i="1" dirty="0" smtClean="0"/>
              <a:t>e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Green-Fund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Countries vote (name a P</a:t>
            </a:r>
            <a:r>
              <a:rPr lang="en-US" sz="3600" b="1" baseline="-25000" dirty="0" smtClean="0"/>
              <a:t>i</a:t>
            </a:r>
            <a:r>
              <a:rPr lang="en-US" dirty="0" smtClean="0"/>
              <a:t>) for global price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i="1" dirty="0" smtClean="0">
                <a:latin typeface="Arial Black" pitchFamily="34" charset="0"/>
              </a:rPr>
              <a:t>P</a:t>
            </a:r>
            <a:r>
              <a:rPr lang="en-US" sz="2400" i="1" baseline="30000" dirty="0" smtClean="0">
                <a:latin typeface="Arial Black" pitchFamily="34" charset="0"/>
              </a:rPr>
              <a:t>T</a:t>
            </a:r>
            <a:r>
              <a:rPr lang="en-US" dirty="0" smtClean="0"/>
              <a:t>  =   the </a:t>
            </a:r>
            <a:r>
              <a:rPr lang="en-US" b="1" i="1" dirty="0" smtClean="0">
                <a:solidFill>
                  <a:srgbClr val="820000"/>
                </a:solidFill>
              </a:rPr>
              <a:t>lowest</a:t>
            </a:r>
            <a:r>
              <a:rPr lang="en-US" dirty="0" smtClean="0"/>
              <a:t> price named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Countries pay  </a:t>
            </a:r>
            <a:r>
              <a:rPr lang="en-US" b="1" i="1" dirty="0" smtClean="0"/>
              <a:t>G</a:t>
            </a:r>
            <a:r>
              <a:rPr lang="en-US" dirty="0" smtClean="0"/>
              <a:t> × (above average emissions)</a:t>
            </a:r>
            <a:br>
              <a:rPr lang="en-US" dirty="0" smtClean="0"/>
            </a:br>
            <a:r>
              <a:rPr lang="en-US" dirty="0" smtClean="0"/>
              <a:t>Countries receive  </a:t>
            </a:r>
            <a:r>
              <a:rPr lang="en-US" b="1" i="1" dirty="0" smtClean="0"/>
              <a:t>G</a:t>
            </a:r>
            <a:r>
              <a:rPr lang="en-US" dirty="0" smtClean="0"/>
              <a:t> × (below </a:t>
            </a:r>
            <a:r>
              <a:rPr lang="en-US" dirty="0" err="1" smtClean="0"/>
              <a:t>avg</a:t>
            </a:r>
            <a:r>
              <a:rPr lang="en-US" dirty="0" smtClean="0"/>
              <a:t> emissions)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i="1" dirty="0" smtClean="0"/>
              <a:t>G</a:t>
            </a:r>
            <a:r>
              <a:rPr lang="en-US" dirty="0" smtClean="0"/>
              <a:t> = 0.036 × </a:t>
            </a:r>
            <a:r>
              <a:rPr lang="en-US" sz="2400" i="1" dirty="0" smtClean="0">
                <a:latin typeface="Arial Black" pitchFamily="34" charset="0"/>
              </a:rPr>
              <a:t>P</a:t>
            </a:r>
            <a:r>
              <a:rPr lang="en-US" sz="2400" i="1" baseline="30000" dirty="0" smtClean="0">
                <a:latin typeface="Arial Black" pitchFamily="34" charset="0"/>
              </a:rPr>
              <a:t>T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 ( </a:t>
            </a:r>
            <a:r>
              <a:rPr lang="en-US" b="1" i="1" dirty="0" smtClean="0"/>
              <a:t>G</a:t>
            </a:r>
            <a:r>
              <a:rPr lang="en-US" dirty="0" smtClean="0"/>
              <a:t> = $1.10/ton     if     </a:t>
            </a:r>
            <a:r>
              <a:rPr lang="en-US" sz="2400" i="1" dirty="0" smtClean="0">
                <a:latin typeface="Arial Black" pitchFamily="34" charset="0"/>
              </a:rPr>
              <a:t>P</a:t>
            </a:r>
            <a:r>
              <a:rPr lang="en-US" sz="2400" i="1" baseline="30000" dirty="0" smtClean="0">
                <a:latin typeface="Arial Black" pitchFamily="34" charset="0"/>
              </a:rPr>
              <a:t>T</a:t>
            </a:r>
            <a:r>
              <a:rPr lang="en-US" dirty="0" smtClean="0"/>
              <a:t> = $30/ton 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i="1" dirty="0" smtClean="0"/>
              <a:t>So what  </a:t>
            </a:r>
            <a:r>
              <a:rPr lang="en-US" sz="2400" i="1" dirty="0" smtClean="0">
                <a:latin typeface="Arial Black" pitchFamily="34" charset="0"/>
              </a:rPr>
              <a:t>P</a:t>
            </a:r>
            <a:r>
              <a:rPr lang="en-US" sz="2400" i="1" baseline="30000" dirty="0" smtClean="0">
                <a:latin typeface="Arial Black" pitchFamily="34" charset="0"/>
              </a:rPr>
              <a:t>T </a:t>
            </a:r>
            <a:r>
              <a:rPr lang="en-US" sz="2400" dirty="0" smtClean="0"/>
              <a:t>  </a:t>
            </a:r>
            <a:r>
              <a:rPr lang="en-US" dirty="0" smtClean="0"/>
              <a:t>will countries vote for?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Country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84520"/>
          <a:ext cx="8229599" cy="2515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009"/>
                <a:gridCol w="1107305"/>
                <a:gridCol w="1175657"/>
                <a:gridCol w="1175657"/>
                <a:gridCol w="1175657"/>
                <a:gridCol w="1175657"/>
                <a:gridCol w="1175657"/>
              </a:tblGrid>
              <a:tr h="49937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Country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/>
                        <a:t>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Voted P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P*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Benefit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Cost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G.F.</a:t>
                      </a:r>
                      <a:endParaRPr lang="en-US" sz="2400" b="1" dirty="0"/>
                    </a:p>
                  </a:txBody>
                  <a:tcPr/>
                </a:tc>
              </a:tr>
              <a:tr h="499376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Ton/cap.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$/ton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$/ton</a:t>
                      </a:r>
                      <a:endParaRPr lang="en-US" sz="2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$/capita/year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9937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U.S.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820000"/>
                          </a:solidFill>
                        </a:rPr>
                        <a:t>$26</a:t>
                      </a:r>
                      <a:endParaRPr lang="en-US" sz="2400" b="1" dirty="0">
                        <a:solidFill>
                          <a:srgbClr val="8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$26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$28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</a:rPr>
                        <a:t>−$12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+mn-lt"/>
                        </a:rPr>
                        <a:t>−$4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49937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China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820000"/>
                          </a:solidFill>
                        </a:rPr>
                        <a:t>$30</a:t>
                      </a:r>
                      <a:endParaRPr lang="en-US" sz="2400" b="1" dirty="0">
                        <a:solidFill>
                          <a:srgbClr val="8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$26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$31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</a:rPr>
                        <a:t>−$14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$0</a:t>
                      </a:r>
                      <a:endParaRPr lang="en-US" sz="2400" b="1" dirty="0"/>
                    </a:p>
                  </a:txBody>
                  <a:tcPr/>
                </a:tc>
              </a:tr>
              <a:tr h="49937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India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820000"/>
                          </a:solidFill>
                        </a:rPr>
                        <a:t>$26</a:t>
                      </a:r>
                      <a:endParaRPr lang="en-US" sz="2400" b="1" dirty="0">
                        <a:solidFill>
                          <a:srgbClr val="8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$26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</a:rPr>
                        <a:t>−$2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$4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770334"/>
            <a:ext cx="8229600" cy="2355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$26 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very close to optimal ($30)</a:t>
            </a:r>
          </a:p>
          <a:p>
            <a:pPr marL="342900" lvl="0" indent="-342900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sz="3200" noProof="0" dirty="0" smtClean="0"/>
              <a:t>Poorest countries gain even without climate benefits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!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to Global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933" y="1657350"/>
            <a:ext cx="8854068" cy="424815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3000" b="1" dirty="0" smtClean="0"/>
              <a:t>Avoid </a:t>
            </a:r>
            <a:r>
              <a:rPr lang="en-US" sz="3000" b="1" dirty="0" smtClean="0">
                <a:solidFill>
                  <a:srgbClr val="820000"/>
                </a:solidFill>
              </a:rPr>
              <a:t>cap-or-tax</a:t>
            </a:r>
            <a:r>
              <a:rPr lang="en-US" sz="3000" b="1" dirty="0" smtClean="0"/>
              <a:t> fight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3000" b="1" dirty="0" smtClean="0"/>
              <a:t>Avoid problems of </a:t>
            </a:r>
            <a:r>
              <a:rPr lang="en-US" sz="3000" b="1" dirty="0" smtClean="0">
                <a:solidFill>
                  <a:srgbClr val="820000"/>
                </a:solidFill>
              </a:rPr>
              <a:t>Copenhagen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3000" b="1" dirty="0" smtClean="0"/>
              <a:t>Replace </a:t>
            </a:r>
            <a:r>
              <a:rPr lang="en-US" sz="3000" b="1" dirty="0" smtClean="0">
                <a:solidFill>
                  <a:srgbClr val="820000"/>
                </a:solidFill>
              </a:rPr>
              <a:t>cap &amp; trade</a:t>
            </a:r>
            <a:r>
              <a:rPr lang="en-US" sz="3000" b="1" dirty="0" smtClean="0"/>
              <a:t> game with </a:t>
            </a:r>
            <a:r>
              <a:rPr lang="en-US" sz="3000" b="1" dirty="0" smtClean="0">
                <a:solidFill>
                  <a:srgbClr val="820000"/>
                </a:solidFill>
              </a:rPr>
              <a:t>pricing + green fund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endParaRPr lang="en-US" sz="3000" b="1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3000" b="1" dirty="0" smtClean="0"/>
              <a:t>How </a:t>
            </a:r>
            <a:r>
              <a:rPr lang="en-US" sz="3000" b="1" dirty="0" smtClean="0">
                <a:solidFill>
                  <a:srgbClr val="820000"/>
                </a:solidFill>
              </a:rPr>
              <a:t>price commitment</a:t>
            </a:r>
            <a:r>
              <a:rPr lang="en-US" sz="3000" b="1" dirty="0" smtClean="0"/>
              <a:t> works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3000" b="1" dirty="0" smtClean="0">
                <a:solidFill>
                  <a:srgbClr val="820000"/>
                </a:solidFill>
              </a:rPr>
              <a:t>Cheap</a:t>
            </a:r>
            <a:r>
              <a:rPr lang="en-US" sz="3000" b="1" dirty="0" smtClean="0"/>
              <a:t> &amp; effective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3000" b="1" dirty="0" smtClean="0">
                <a:solidFill>
                  <a:srgbClr val="820000"/>
                </a:solidFill>
              </a:rPr>
              <a:t>Oil security</a:t>
            </a:r>
            <a:r>
              <a:rPr lang="en-US" sz="3000" b="1" dirty="0" smtClean="0"/>
              <a:t>, China and climate</a:t>
            </a:r>
          </a:p>
          <a:p>
            <a:pPr marL="514350" indent="-51435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Proposal Adds: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 Fund rewards low-e countries for achieving </a:t>
            </a:r>
            <a:r>
              <a:rPr lang="en-US" sz="2600" i="1" dirty="0" smtClean="0">
                <a:latin typeface="Arial Black" pitchFamily="34" charset="0"/>
              </a:rPr>
              <a:t>P</a:t>
            </a:r>
            <a:r>
              <a:rPr lang="en-US" sz="2600" i="1" baseline="30000" dirty="0" smtClean="0">
                <a:latin typeface="Arial Black" pitchFamily="34" charset="0"/>
              </a:rPr>
              <a:t>T</a:t>
            </a:r>
            <a:endParaRPr lang="en-US" sz="2600" dirty="0" smtClean="0"/>
          </a:p>
          <a:p>
            <a:pPr>
              <a:spcBef>
                <a:spcPts val="3000"/>
              </a:spcBef>
            </a:pPr>
            <a:r>
              <a:rPr lang="en-US" dirty="0" smtClean="0"/>
              <a:t>Carbon-revenue trading to allow flexibility</a:t>
            </a:r>
          </a:p>
          <a:p>
            <a:pPr>
              <a:spcBef>
                <a:spcPts val="3000"/>
              </a:spcBef>
            </a:pPr>
            <a:r>
              <a:rPr lang="en-US" b="1" i="1" dirty="0" smtClean="0"/>
              <a:t>G</a:t>
            </a:r>
            <a:r>
              <a:rPr lang="en-US" dirty="0" smtClean="0"/>
              <a:t>  decided politically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Global Carbon Pricing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92481"/>
            <a:ext cx="7772400" cy="3614420"/>
          </a:xfrm>
        </p:spPr>
        <p:txBody>
          <a:bodyPr anchor="b"/>
          <a:lstStyle/>
          <a:p>
            <a:pPr marL="514350" indent="-514350">
              <a:buAutoNum type="arabicParenBoth" startAt="4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a Better Commitment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Problems: Perverse Incentives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Caps are </a:t>
            </a:r>
            <a:r>
              <a:rPr lang="en-US" dirty="0" smtClean="0">
                <a:solidFill>
                  <a:srgbClr val="820000"/>
                </a:solidFill>
              </a:rPr>
              <a:t>risky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820000"/>
                </a:solidFill>
              </a:rPr>
              <a:t>unfair</a:t>
            </a:r>
            <a:endParaRPr lang="en-US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Poor countries paid </a:t>
            </a:r>
            <a:r>
              <a:rPr lang="en-US" dirty="0" smtClean="0">
                <a:solidFill>
                  <a:srgbClr val="820000"/>
                </a:solidFill>
              </a:rPr>
              <a:t>not to commit</a:t>
            </a:r>
            <a:r>
              <a:rPr lang="en-US" dirty="0" smtClean="0"/>
              <a:t> </a:t>
            </a:r>
          </a:p>
          <a:p>
            <a:pPr marL="971550" lvl="1" indent="-514350">
              <a:spcBef>
                <a:spcPts val="0"/>
              </a:spcBef>
              <a:buNone/>
            </a:pPr>
            <a:r>
              <a:rPr lang="en-US" dirty="0" smtClean="0"/>
              <a:t>( with CDM projects )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There is </a:t>
            </a:r>
            <a:r>
              <a:rPr lang="en-US" dirty="0" smtClean="0">
                <a:solidFill>
                  <a:srgbClr val="820000"/>
                </a:solidFill>
              </a:rPr>
              <a:t>no enforcement</a:t>
            </a:r>
            <a:r>
              <a:rPr lang="en-US" dirty="0" smtClean="0"/>
              <a:t> 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Polarizing incentives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100 unique commitments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Cap Is Risky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13532" cy="48307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US wants China to cap itself below its trend line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In 2000, its trend line pointed to 3.5B tons in 2010</a:t>
            </a:r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It's BAU turned out to be above 7.0B tons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Commitment to this cap would have meant buying 3.5B permits on the world market for ~ $100B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>
                <a:solidFill>
                  <a:srgbClr val="820000"/>
                </a:solidFill>
              </a:rPr>
              <a:t>Committing to a price </a:t>
            </a:r>
            <a:r>
              <a:rPr lang="en-US" dirty="0" smtClean="0"/>
              <a:t>would mean collecting and </a:t>
            </a:r>
            <a:r>
              <a:rPr lang="en-US" b="1" i="1" dirty="0" smtClean="0">
                <a:solidFill>
                  <a:srgbClr val="820000"/>
                </a:solidFill>
              </a:rPr>
              <a:t>keeping</a:t>
            </a:r>
            <a:r>
              <a:rPr lang="en-US" dirty="0" smtClean="0"/>
              <a:t> $100B in carbon revenue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Caps Appear Unfair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If India accepted a trend line cap, it would be capped at under 1.5 tons/person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That is less than the US emitted in 1880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Why should India be capped so low just because others have emitted so much?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6464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b="1" dirty="0" smtClean="0"/>
              <a:t>Two global parameters</a:t>
            </a:r>
          </a:p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Global carbon price target =  </a:t>
            </a:r>
            <a:r>
              <a:rPr lang="en-US" i="1" dirty="0" smtClean="0">
                <a:latin typeface="Arial Black" pitchFamily="34" charset="0"/>
              </a:rPr>
              <a:t>P</a:t>
            </a:r>
            <a:r>
              <a:rPr lang="en-US" i="1" baseline="30000" dirty="0" smtClean="0">
                <a:latin typeface="Arial Black" pitchFamily="34" charset="0"/>
              </a:rPr>
              <a:t>T</a:t>
            </a:r>
            <a:r>
              <a:rPr lang="en-US" baseline="30000" dirty="0" smtClean="0">
                <a:latin typeface="Cooper Std Black" pitchFamily="18" charset="0"/>
              </a:rPr>
              <a:t> </a:t>
            </a:r>
            <a:r>
              <a:rPr lang="en-US" dirty="0" smtClean="0"/>
              <a:t> ~ $30/ton </a:t>
            </a:r>
          </a:p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Global Green-Fund price    = 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rgbClr val="00EF00"/>
                </a:solidFill>
                <a:latin typeface="Verdana" pitchFamily="34" charset="0"/>
              </a:rPr>
              <a:t>G</a:t>
            </a:r>
            <a:r>
              <a:rPr lang="en-US" dirty="0" smtClean="0"/>
              <a:t>    ~ $2/ton</a:t>
            </a:r>
            <a:br>
              <a:rPr lang="en-US" dirty="0" smtClean="0"/>
            </a:br>
            <a:r>
              <a:rPr lang="en-US" sz="2600" dirty="0" smtClean="0"/>
              <a:t>(Clean Development Incentive, CDI)</a:t>
            </a:r>
            <a:r>
              <a:rPr lang="en-US" dirty="0" smtClean="0"/>
              <a:t> 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rgbClr val="00EF00"/>
                </a:solidFill>
                <a:latin typeface="Verdana" pitchFamily="34" charset="0"/>
              </a:rPr>
              <a:t> 	</a:t>
            </a:r>
            <a:endParaRPr lang="en-US" dirty="0" smtClean="0"/>
          </a:p>
          <a:p>
            <a:pPr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endParaRPr lang="en-US" dirty="0" smtClean="0"/>
          </a:p>
          <a:p>
            <a:pPr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endParaRPr lang="en-US" dirty="0" smtClean="0"/>
          </a:p>
          <a:p>
            <a:pPr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endParaRPr lang="en-US" sz="1400" dirty="0" smtClean="0"/>
          </a:p>
          <a:p>
            <a:pPr lvl="2">
              <a:spcBef>
                <a:spcPts val="1200"/>
              </a:spcBef>
              <a:buNone/>
            </a:pPr>
            <a:r>
              <a:rPr lang="en-US" dirty="0" smtClean="0"/>
              <a:t>		</a:t>
            </a:r>
            <a:r>
              <a:rPr lang="en-US" sz="2800" b="1" i="1" dirty="0" smtClean="0"/>
              <a:t>e</a:t>
            </a:r>
            <a:r>
              <a:rPr lang="en-US" b="1" dirty="0" smtClean="0"/>
              <a:t>  = the country's emissions / person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731952" y="4062673"/>
            <a:ext cx="7552536" cy="1148316"/>
            <a:chOff x="838262" y="4338084"/>
            <a:chExt cx="7552536" cy="1148316"/>
          </a:xfrm>
        </p:grpSpPr>
        <p:sp>
          <p:nvSpPr>
            <p:cNvPr id="14" name="TextBox 13"/>
            <p:cNvSpPr txBox="1"/>
            <p:nvPr/>
          </p:nvSpPr>
          <p:spPr>
            <a:xfrm>
              <a:off x="7524484" y="4659957"/>
              <a:ext cx="714107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3200" i="1" dirty="0" smtClean="0">
                  <a:latin typeface="Arial Black" pitchFamily="34" charset="0"/>
                </a:rPr>
                <a:t>P</a:t>
              </a:r>
              <a:r>
                <a:rPr lang="en-US" sz="3200" i="1" baseline="30000" dirty="0" smtClean="0">
                  <a:latin typeface="Arial Black" pitchFamily="34" charset="0"/>
                </a:rPr>
                <a:t>T</a:t>
              </a:r>
              <a:endParaRPr lang="en-US" sz="3200" i="1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838262" y="4338084"/>
              <a:ext cx="7552536" cy="1148316"/>
              <a:chOff x="838262" y="4338084"/>
              <a:chExt cx="7552536" cy="1148316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1658679" y="4338084"/>
                <a:ext cx="5911702" cy="1148316"/>
                <a:chOff x="1658679" y="4338084"/>
                <a:chExt cx="5911702" cy="1148316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1658679" y="4338084"/>
                  <a:ext cx="5911702" cy="1148316"/>
                  <a:chOff x="1212112" y="4189228"/>
                  <a:chExt cx="5911702" cy="1148316"/>
                </a:xfrm>
              </p:grpSpPr>
              <p:sp>
                <p:nvSpPr>
                  <p:cNvPr id="4" name="Rounded Rectangle 3"/>
                  <p:cNvSpPr/>
                  <p:nvPr/>
                </p:nvSpPr>
                <p:spPr>
                  <a:xfrm>
                    <a:off x="1212112" y="4189228"/>
                    <a:ext cx="2062716" cy="1148316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dirty="0" smtClean="0"/>
                      <a:t>High-</a:t>
                    </a:r>
                    <a:r>
                      <a:rPr lang="en-US" sz="3200" b="1" i="1" dirty="0" smtClean="0"/>
                      <a:t>e</a:t>
                    </a:r>
                    <a:r>
                      <a:rPr lang="en-US" sz="3200" dirty="0" smtClean="0"/>
                      <a:t> Countries</a:t>
                    </a:r>
                    <a:endParaRPr lang="en-US" sz="3200" dirty="0"/>
                  </a:p>
                </p:txBody>
              </p:sp>
              <p:sp>
                <p:nvSpPr>
                  <p:cNvPr id="5" name="Rounded Rectangle 4"/>
                  <p:cNvSpPr/>
                  <p:nvPr/>
                </p:nvSpPr>
                <p:spPr>
                  <a:xfrm>
                    <a:off x="5061098" y="4189228"/>
                    <a:ext cx="2062716" cy="1148316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dirty="0" smtClean="0"/>
                      <a:t>Low-</a:t>
                    </a:r>
                    <a:r>
                      <a:rPr lang="en-US" sz="3200" b="1" i="1" dirty="0" smtClean="0"/>
                      <a:t>e</a:t>
                    </a:r>
                    <a:r>
                      <a:rPr lang="en-US" sz="3200" dirty="0" smtClean="0"/>
                      <a:t> Countries</a:t>
                    </a:r>
                    <a:endParaRPr lang="en-US" sz="3200" dirty="0"/>
                  </a:p>
                </p:txBody>
              </p:sp>
              <p:cxnSp>
                <p:nvCxnSpPr>
                  <p:cNvPr id="6" name="Straight Arrow Connector 5"/>
                  <p:cNvCxnSpPr>
                    <a:stCxn id="4" idx="3"/>
                    <a:endCxn id="5" idx="1"/>
                  </p:cNvCxnSpPr>
                  <p:nvPr/>
                </p:nvCxnSpPr>
                <p:spPr>
                  <a:xfrm>
                    <a:off x="3274828" y="4763386"/>
                    <a:ext cx="1786270" cy="1588"/>
                  </a:xfrm>
                  <a:prstGeom prst="straightConnector1">
                    <a:avLst/>
                  </a:prstGeom>
                  <a:ln w="63500">
                    <a:solidFill>
                      <a:srgbClr val="00B050"/>
                    </a:solidFill>
                    <a:tailEnd type="arrow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3721395" y="4338084"/>
                  <a:ext cx="178627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b="1" i="1" dirty="0" smtClean="0">
                      <a:ln w="12700">
                        <a:solidFill>
                          <a:schemeClr val="tx1"/>
                        </a:solidFill>
                      </a:ln>
                      <a:solidFill>
                        <a:srgbClr val="00EF00"/>
                      </a:solidFill>
                      <a:latin typeface="Verdana" pitchFamily="34" charset="0"/>
                    </a:rPr>
                    <a:t>G</a:t>
                  </a:r>
                  <a:endParaRPr lang="en-US" sz="3600" i="1" dirty="0"/>
                </a:p>
              </p:txBody>
            </p:sp>
          </p:grpSp>
          <p:sp>
            <p:nvSpPr>
              <p:cNvPr id="13" name="Freeform 12"/>
              <p:cNvSpPr/>
              <p:nvPr/>
            </p:nvSpPr>
            <p:spPr>
              <a:xfrm>
                <a:off x="7570381" y="4366844"/>
                <a:ext cx="820417" cy="1063543"/>
              </a:xfrm>
              <a:custGeom>
                <a:avLst/>
                <a:gdLst>
                  <a:gd name="connsiteX0" fmla="*/ 10632 w 733646"/>
                  <a:gd name="connsiteY0" fmla="*/ 0 h 1020726"/>
                  <a:gd name="connsiteX1" fmla="*/ 574158 w 733646"/>
                  <a:gd name="connsiteY1" fmla="*/ 244549 h 1020726"/>
                  <a:gd name="connsiteX2" fmla="*/ 637953 w 733646"/>
                  <a:gd name="connsiteY2" fmla="*/ 903768 h 1020726"/>
                  <a:gd name="connsiteX3" fmla="*/ 0 w 733646"/>
                  <a:gd name="connsiteY3" fmla="*/ 946298 h 1020726"/>
                  <a:gd name="connsiteX0" fmla="*/ 10632 w 737190"/>
                  <a:gd name="connsiteY0" fmla="*/ 0 h 1029587"/>
                  <a:gd name="connsiteX1" fmla="*/ 595423 w 737190"/>
                  <a:gd name="connsiteY1" fmla="*/ 191386 h 1029587"/>
                  <a:gd name="connsiteX2" fmla="*/ 637953 w 737190"/>
                  <a:gd name="connsiteY2" fmla="*/ 903768 h 1029587"/>
                  <a:gd name="connsiteX3" fmla="*/ 0 w 737190"/>
                  <a:gd name="connsiteY3" fmla="*/ 946298 h 1029587"/>
                  <a:gd name="connsiteX0" fmla="*/ 10632 w 738962"/>
                  <a:gd name="connsiteY0" fmla="*/ 12404 h 1050851"/>
                  <a:gd name="connsiteX1" fmla="*/ 606056 w 738962"/>
                  <a:gd name="connsiteY1" fmla="*/ 150628 h 1050851"/>
                  <a:gd name="connsiteX2" fmla="*/ 637953 w 738962"/>
                  <a:gd name="connsiteY2" fmla="*/ 916172 h 1050851"/>
                  <a:gd name="connsiteX3" fmla="*/ 0 w 738962"/>
                  <a:gd name="connsiteY3" fmla="*/ 958702 h 1050851"/>
                  <a:gd name="connsiteX0" fmla="*/ 0 w 738962"/>
                  <a:gd name="connsiteY0" fmla="*/ 2067 h 1052918"/>
                  <a:gd name="connsiteX1" fmla="*/ 606056 w 738962"/>
                  <a:gd name="connsiteY1" fmla="*/ 152695 h 1052918"/>
                  <a:gd name="connsiteX2" fmla="*/ 637953 w 738962"/>
                  <a:gd name="connsiteY2" fmla="*/ 918239 h 1052918"/>
                  <a:gd name="connsiteX3" fmla="*/ 0 w 738962"/>
                  <a:gd name="connsiteY3" fmla="*/ 960769 h 1052918"/>
                  <a:gd name="connsiteX0" fmla="*/ 0 w 738962"/>
                  <a:gd name="connsiteY0" fmla="*/ 23629 h 1074480"/>
                  <a:gd name="connsiteX1" fmla="*/ 606056 w 738962"/>
                  <a:gd name="connsiteY1" fmla="*/ 174257 h 1074480"/>
                  <a:gd name="connsiteX2" fmla="*/ 637953 w 738962"/>
                  <a:gd name="connsiteY2" fmla="*/ 939801 h 1074480"/>
                  <a:gd name="connsiteX3" fmla="*/ 0 w 738962"/>
                  <a:gd name="connsiteY3" fmla="*/ 982331 h 1074480"/>
                  <a:gd name="connsiteX0" fmla="*/ 0 w 738962"/>
                  <a:gd name="connsiteY0" fmla="*/ 44894 h 1095745"/>
                  <a:gd name="connsiteX1" fmla="*/ 606056 w 738962"/>
                  <a:gd name="connsiteY1" fmla="*/ 195522 h 1095745"/>
                  <a:gd name="connsiteX2" fmla="*/ 637953 w 738962"/>
                  <a:gd name="connsiteY2" fmla="*/ 961066 h 1095745"/>
                  <a:gd name="connsiteX3" fmla="*/ 0 w 738962"/>
                  <a:gd name="connsiteY3" fmla="*/ 1003596 h 1095745"/>
                  <a:gd name="connsiteX0" fmla="*/ 0 w 760228"/>
                  <a:gd name="connsiteY0" fmla="*/ 82253 h 1036881"/>
                  <a:gd name="connsiteX1" fmla="*/ 627322 w 760228"/>
                  <a:gd name="connsiteY1" fmla="*/ 136658 h 1036881"/>
                  <a:gd name="connsiteX2" fmla="*/ 659219 w 760228"/>
                  <a:gd name="connsiteY2" fmla="*/ 902202 h 1036881"/>
                  <a:gd name="connsiteX3" fmla="*/ 21266 w 760228"/>
                  <a:gd name="connsiteY3" fmla="*/ 944732 h 1036881"/>
                  <a:gd name="connsiteX0" fmla="*/ 0 w 760228"/>
                  <a:gd name="connsiteY0" fmla="*/ 118853 h 1073481"/>
                  <a:gd name="connsiteX1" fmla="*/ 627322 w 760228"/>
                  <a:gd name="connsiteY1" fmla="*/ 173258 h 1073481"/>
                  <a:gd name="connsiteX2" fmla="*/ 659219 w 760228"/>
                  <a:gd name="connsiteY2" fmla="*/ 938802 h 1073481"/>
                  <a:gd name="connsiteX3" fmla="*/ 21266 w 760228"/>
                  <a:gd name="connsiteY3" fmla="*/ 981332 h 1073481"/>
                  <a:gd name="connsiteX0" fmla="*/ 0 w 768997"/>
                  <a:gd name="connsiteY0" fmla="*/ 118853 h 1079445"/>
                  <a:gd name="connsiteX1" fmla="*/ 659127 w 768997"/>
                  <a:gd name="connsiteY1" fmla="*/ 137477 h 1079445"/>
                  <a:gd name="connsiteX2" fmla="*/ 659219 w 768997"/>
                  <a:gd name="connsiteY2" fmla="*/ 938802 h 1079445"/>
                  <a:gd name="connsiteX3" fmla="*/ 21266 w 768997"/>
                  <a:gd name="connsiteY3" fmla="*/ 981332 h 1079445"/>
                  <a:gd name="connsiteX0" fmla="*/ 0 w 820417"/>
                  <a:gd name="connsiteY0" fmla="*/ 118853 h 1063543"/>
                  <a:gd name="connsiteX1" fmla="*/ 659127 w 820417"/>
                  <a:gd name="connsiteY1" fmla="*/ 137477 h 1063543"/>
                  <a:gd name="connsiteX2" fmla="*/ 714107 w 820417"/>
                  <a:gd name="connsiteY2" fmla="*/ 922900 h 1063543"/>
                  <a:gd name="connsiteX3" fmla="*/ 21266 w 820417"/>
                  <a:gd name="connsiteY3" fmla="*/ 981332 h 1063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0417" h="1063543">
                    <a:moveTo>
                      <a:pt x="0" y="118853"/>
                    </a:moveTo>
                    <a:cubicBezTo>
                      <a:pt x="286625" y="0"/>
                      <a:pt x="540109" y="3469"/>
                      <a:pt x="659127" y="137477"/>
                    </a:cubicBezTo>
                    <a:cubicBezTo>
                      <a:pt x="778145" y="271485"/>
                      <a:pt x="820417" y="782258"/>
                      <a:pt x="714107" y="922900"/>
                    </a:cubicBezTo>
                    <a:cubicBezTo>
                      <a:pt x="607797" y="1063543"/>
                      <a:pt x="292396" y="1018546"/>
                      <a:pt x="21266" y="981332"/>
                    </a:cubicBezTo>
                  </a:path>
                </a:pathLst>
              </a:custGeom>
              <a:ln w="127000">
                <a:solidFill>
                  <a:schemeClr val="tx1">
                    <a:lumMod val="65000"/>
                    <a:lumOff val="35000"/>
                  </a:schemeClr>
                </a:solidFill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 flipH="1">
                <a:off x="838262" y="4366844"/>
                <a:ext cx="820417" cy="1063543"/>
              </a:xfrm>
              <a:custGeom>
                <a:avLst/>
                <a:gdLst>
                  <a:gd name="connsiteX0" fmla="*/ 10632 w 733646"/>
                  <a:gd name="connsiteY0" fmla="*/ 0 h 1020726"/>
                  <a:gd name="connsiteX1" fmla="*/ 574158 w 733646"/>
                  <a:gd name="connsiteY1" fmla="*/ 244549 h 1020726"/>
                  <a:gd name="connsiteX2" fmla="*/ 637953 w 733646"/>
                  <a:gd name="connsiteY2" fmla="*/ 903768 h 1020726"/>
                  <a:gd name="connsiteX3" fmla="*/ 0 w 733646"/>
                  <a:gd name="connsiteY3" fmla="*/ 946298 h 1020726"/>
                  <a:gd name="connsiteX0" fmla="*/ 10632 w 737190"/>
                  <a:gd name="connsiteY0" fmla="*/ 0 h 1029587"/>
                  <a:gd name="connsiteX1" fmla="*/ 595423 w 737190"/>
                  <a:gd name="connsiteY1" fmla="*/ 191386 h 1029587"/>
                  <a:gd name="connsiteX2" fmla="*/ 637953 w 737190"/>
                  <a:gd name="connsiteY2" fmla="*/ 903768 h 1029587"/>
                  <a:gd name="connsiteX3" fmla="*/ 0 w 737190"/>
                  <a:gd name="connsiteY3" fmla="*/ 946298 h 1029587"/>
                  <a:gd name="connsiteX0" fmla="*/ 10632 w 738962"/>
                  <a:gd name="connsiteY0" fmla="*/ 12404 h 1050851"/>
                  <a:gd name="connsiteX1" fmla="*/ 606056 w 738962"/>
                  <a:gd name="connsiteY1" fmla="*/ 150628 h 1050851"/>
                  <a:gd name="connsiteX2" fmla="*/ 637953 w 738962"/>
                  <a:gd name="connsiteY2" fmla="*/ 916172 h 1050851"/>
                  <a:gd name="connsiteX3" fmla="*/ 0 w 738962"/>
                  <a:gd name="connsiteY3" fmla="*/ 958702 h 1050851"/>
                  <a:gd name="connsiteX0" fmla="*/ 0 w 738962"/>
                  <a:gd name="connsiteY0" fmla="*/ 2067 h 1052918"/>
                  <a:gd name="connsiteX1" fmla="*/ 606056 w 738962"/>
                  <a:gd name="connsiteY1" fmla="*/ 152695 h 1052918"/>
                  <a:gd name="connsiteX2" fmla="*/ 637953 w 738962"/>
                  <a:gd name="connsiteY2" fmla="*/ 918239 h 1052918"/>
                  <a:gd name="connsiteX3" fmla="*/ 0 w 738962"/>
                  <a:gd name="connsiteY3" fmla="*/ 960769 h 1052918"/>
                  <a:gd name="connsiteX0" fmla="*/ 0 w 738962"/>
                  <a:gd name="connsiteY0" fmla="*/ 23629 h 1074480"/>
                  <a:gd name="connsiteX1" fmla="*/ 606056 w 738962"/>
                  <a:gd name="connsiteY1" fmla="*/ 174257 h 1074480"/>
                  <a:gd name="connsiteX2" fmla="*/ 637953 w 738962"/>
                  <a:gd name="connsiteY2" fmla="*/ 939801 h 1074480"/>
                  <a:gd name="connsiteX3" fmla="*/ 0 w 738962"/>
                  <a:gd name="connsiteY3" fmla="*/ 982331 h 1074480"/>
                  <a:gd name="connsiteX0" fmla="*/ 0 w 738962"/>
                  <a:gd name="connsiteY0" fmla="*/ 44894 h 1095745"/>
                  <a:gd name="connsiteX1" fmla="*/ 606056 w 738962"/>
                  <a:gd name="connsiteY1" fmla="*/ 195522 h 1095745"/>
                  <a:gd name="connsiteX2" fmla="*/ 637953 w 738962"/>
                  <a:gd name="connsiteY2" fmla="*/ 961066 h 1095745"/>
                  <a:gd name="connsiteX3" fmla="*/ 0 w 738962"/>
                  <a:gd name="connsiteY3" fmla="*/ 1003596 h 1095745"/>
                  <a:gd name="connsiteX0" fmla="*/ 0 w 760228"/>
                  <a:gd name="connsiteY0" fmla="*/ 82253 h 1036881"/>
                  <a:gd name="connsiteX1" fmla="*/ 627322 w 760228"/>
                  <a:gd name="connsiteY1" fmla="*/ 136658 h 1036881"/>
                  <a:gd name="connsiteX2" fmla="*/ 659219 w 760228"/>
                  <a:gd name="connsiteY2" fmla="*/ 902202 h 1036881"/>
                  <a:gd name="connsiteX3" fmla="*/ 21266 w 760228"/>
                  <a:gd name="connsiteY3" fmla="*/ 944732 h 1036881"/>
                  <a:gd name="connsiteX0" fmla="*/ 0 w 760228"/>
                  <a:gd name="connsiteY0" fmla="*/ 118853 h 1073481"/>
                  <a:gd name="connsiteX1" fmla="*/ 627322 w 760228"/>
                  <a:gd name="connsiteY1" fmla="*/ 173258 h 1073481"/>
                  <a:gd name="connsiteX2" fmla="*/ 659219 w 760228"/>
                  <a:gd name="connsiteY2" fmla="*/ 938802 h 1073481"/>
                  <a:gd name="connsiteX3" fmla="*/ 21266 w 760228"/>
                  <a:gd name="connsiteY3" fmla="*/ 981332 h 1073481"/>
                  <a:gd name="connsiteX0" fmla="*/ 0 w 768997"/>
                  <a:gd name="connsiteY0" fmla="*/ 118853 h 1079445"/>
                  <a:gd name="connsiteX1" fmla="*/ 659127 w 768997"/>
                  <a:gd name="connsiteY1" fmla="*/ 137477 h 1079445"/>
                  <a:gd name="connsiteX2" fmla="*/ 659219 w 768997"/>
                  <a:gd name="connsiteY2" fmla="*/ 938802 h 1079445"/>
                  <a:gd name="connsiteX3" fmla="*/ 21266 w 768997"/>
                  <a:gd name="connsiteY3" fmla="*/ 981332 h 1079445"/>
                  <a:gd name="connsiteX0" fmla="*/ 0 w 820417"/>
                  <a:gd name="connsiteY0" fmla="*/ 118853 h 1063543"/>
                  <a:gd name="connsiteX1" fmla="*/ 659127 w 820417"/>
                  <a:gd name="connsiteY1" fmla="*/ 137477 h 1063543"/>
                  <a:gd name="connsiteX2" fmla="*/ 714107 w 820417"/>
                  <a:gd name="connsiteY2" fmla="*/ 922900 h 1063543"/>
                  <a:gd name="connsiteX3" fmla="*/ 21266 w 820417"/>
                  <a:gd name="connsiteY3" fmla="*/ 981332 h 1063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0417" h="1063543">
                    <a:moveTo>
                      <a:pt x="0" y="118853"/>
                    </a:moveTo>
                    <a:cubicBezTo>
                      <a:pt x="286625" y="0"/>
                      <a:pt x="540109" y="3469"/>
                      <a:pt x="659127" y="137477"/>
                    </a:cubicBezTo>
                    <a:cubicBezTo>
                      <a:pt x="778145" y="271485"/>
                      <a:pt x="820417" y="782258"/>
                      <a:pt x="714107" y="922900"/>
                    </a:cubicBezTo>
                    <a:cubicBezTo>
                      <a:pt x="607797" y="1063543"/>
                      <a:pt x="292396" y="1018546"/>
                      <a:pt x="21266" y="981332"/>
                    </a:cubicBezTo>
                  </a:path>
                </a:pathLst>
              </a:custGeom>
              <a:ln w="127000">
                <a:solidFill>
                  <a:schemeClr val="tx1">
                    <a:lumMod val="65000"/>
                    <a:lumOff val="35000"/>
                  </a:schemeClr>
                </a:solidFill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944572" y="4635243"/>
              <a:ext cx="714107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3200" i="1" dirty="0" smtClean="0">
                  <a:latin typeface="Arial Black" pitchFamily="34" charset="0"/>
                </a:rPr>
                <a:t>P</a:t>
              </a:r>
              <a:r>
                <a:rPr lang="en-US" sz="3200" i="1" baseline="30000" dirty="0" smtClean="0">
                  <a:latin typeface="Arial Black" pitchFamily="34" charset="0"/>
                </a:rPr>
                <a:t>T</a:t>
              </a:r>
              <a:endParaRPr lang="en-US" sz="3200" i="1" dirty="0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#1: National Policy 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Every country could </a:t>
            </a:r>
            <a:r>
              <a:rPr lang="en-US" b="1" i="1" dirty="0" smtClean="0">
                <a:solidFill>
                  <a:srgbClr val="820000"/>
                </a:solidFill>
              </a:rPr>
              <a:t>use cap and trade</a:t>
            </a:r>
            <a:r>
              <a:rPr lang="en-US" i="1" dirty="0" smtClean="0"/>
              <a:t>,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But carbon taxes or a mix are fine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 #2:  Carbon Price 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46909"/>
            <a:ext cx="8357191" cy="4879255"/>
          </a:xfrm>
        </p:spPr>
        <p:txBody>
          <a:bodyPr>
            <a:normAutofit fontScale="925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b="1" dirty="0" smtClean="0"/>
              <a:t>What if you don't meet the global </a:t>
            </a:r>
            <a:r>
              <a:rPr lang="en-US" b="1" dirty="0" smtClean="0">
                <a:solidFill>
                  <a:srgbClr val="820000"/>
                </a:solidFill>
              </a:rPr>
              <a:t>price target</a:t>
            </a:r>
            <a:r>
              <a:rPr lang="en-US" b="1" dirty="0" smtClean="0"/>
              <a:t>?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en-US" b="1" dirty="0" smtClean="0"/>
              <a:t>What if you exceed it?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Ø"/>
            </a:pPr>
            <a:r>
              <a:rPr lang="en-US" sz="3000" dirty="0" smtClean="0"/>
              <a:t>Buy/Sell </a:t>
            </a:r>
            <a:r>
              <a:rPr lang="en-US" sz="3000" b="1" dirty="0" smtClean="0">
                <a:solidFill>
                  <a:srgbClr val="820000"/>
                </a:solidFill>
              </a:rPr>
              <a:t>carbon-revenue credits</a:t>
            </a:r>
            <a:r>
              <a:rPr lang="en-US" sz="3000" dirty="0" smtClean="0">
                <a:solidFill>
                  <a:srgbClr val="820000"/>
                </a:solidFill>
              </a:rPr>
              <a:t> 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Ø"/>
            </a:pPr>
            <a:r>
              <a:rPr lang="en-US" sz="3000" dirty="0" smtClean="0"/>
              <a:t>from another country, through a</a:t>
            </a:r>
            <a:r>
              <a:rPr lang="en-US" sz="3200" dirty="0" smtClean="0"/>
              <a:t> central “market”</a:t>
            </a:r>
            <a:endParaRPr lang="en-US" sz="3000" dirty="0" smtClean="0"/>
          </a:p>
          <a:p>
            <a:pPr marL="514350" indent="-514350"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en-US" b="1" dirty="0" smtClean="0"/>
              <a:t>Target revenue:  </a:t>
            </a:r>
            <a:r>
              <a:rPr lang="en-US" dirty="0" smtClean="0"/>
              <a:t> </a:t>
            </a:r>
            <a:r>
              <a:rPr lang="en-US" b="1" i="1" dirty="0" smtClean="0"/>
              <a:t>R</a:t>
            </a:r>
            <a:r>
              <a:rPr lang="en-US" b="1" dirty="0" smtClean="0"/>
              <a:t>*</a:t>
            </a:r>
            <a:r>
              <a:rPr lang="en-US" dirty="0" smtClean="0"/>
              <a:t> =  </a:t>
            </a:r>
            <a:r>
              <a:rPr lang="en-US" b="1" i="1" dirty="0" smtClean="0"/>
              <a:t>Emissions</a:t>
            </a:r>
            <a:r>
              <a:rPr lang="en-US" dirty="0" smtClean="0"/>
              <a:t> </a:t>
            </a:r>
            <a:r>
              <a:rPr lang="az-Cyrl-AZ" dirty="0" smtClean="0">
                <a:latin typeface="Calibri"/>
              </a:rPr>
              <a:t>х</a:t>
            </a:r>
            <a:r>
              <a:rPr lang="en-US" dirty="0" smtClean="0"/>
              <a:t> </a:t>
            </a:r>
            <a:r>
              <a:rPr lang="en-US" i="1" dirty="0" smtClean="0">
                <a:latin typeface="Arial Black" pitchFamily="34" charset="0"/>
              </a:rPr>
              <a:t>P</a:t>
            </a:r>
            <a:r>
              <a:rPr lang="en-US" i="1" baseline="30000" dirty="0" smtClean="0">
                <a:latin typeface="Arial Black" pitchFamily="34" charset="0"/>
              </a:rPr>
              <a:t>T</a:t>
            </a:r>
            <a:r>
              <a:rPr lang="en-US" dirty="0" smtClean="0"/>
              <a:t> 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dirty="0" smtClean="0"/>
              <a:t>The country must pay   </a:t>
            </a:r>
            <a:r>
              <a:rPr lang="en-US" b="1" i="1" dirty="0" smtClean="0">
                <a:latin typeface="Cambria" pitchFamily="18" charset="0"/>
              </a:rPr>
              <a:t>Z</a:t>
            </a:r>
            <a:r>
              <a:rPr lang="en-US" dirty="0" smtClean="0"/>
              <a:t> </a:t>
            </a:r>
            <a:r>
              <a:rPr lang="az-Cyrl-AZ" dirty="0" smtClean="0"/>
              <a:t>х</a:t>
            </a:r>
            <a:r>
              <a:rPr lang="en-US" dirty="0" smtClean="0"/>
              <a:t> (</a:t>
            </a:r>
            <a:r>
              <a:rPr lang="en-US" b="1" i="1" dirty="0" smtClean="0"/>
              <a:t>R*</a:t>
            </a:r>
            <a:r>
              <a:rPr lang="en-US" b="1" i="1" dirty="0" smtClean="0">
                <a:latin typeface="Calibri"/>
              </a:rPr>
              <a:t>− R</a:t>
            </a:r>
            <a:r>
              <a:rPr lang="en-US" dirty="0" smtClean="0">
                <a:latin typeface="Calibri"/>
              </a:rPr>
              <a:t>)</a:t>
            </a:r>
            <a:r>
              <a:rPr lang="en-US" dirty="0" smtClean="0"/>
              <a:t>,  where </a:t>
            </a:r>
            <a:r>
              <a:rPr lang="en-US" b="1" i="1" dirty="0" smtClean="0">
                <a:latin typeface="Cambria" pitchFamily="18" charset="0"/>
              </a:rPr>
              <a:t>Z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≈ </a:t>
            </a:r>
            <a:r>
              <a:rPr lang="en-US" dirty="0" smtClean="0"/>
              <a:t>10%</a:t>
            </a: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sz="1900" dirty="0" smtClean="0"/>
              <a:t>	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33834" y="4349916"/>
            <a:ext cx="5538144" cy="593766"/>
          </a:xfrm>
          <a:prstGeom prst="round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#3:  Hitting the Carbon Price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Higher  </a:t>
            </a:r>
            <a:r>
              <a:rPr lang="en-US" b="1" i="1" dirty="0" smtClean="0">
                <a:latin typeface="Cambria" pitchFamily="18" charset="0"/>
              </a:rPr>
              <a:t>Z</a:t>
            </a:r>
            <a:r>
              <a:rPr lang="en-US" dirty="0" smtClean="0"/>
              <a:t>  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 Higher global carbon revenues</a:t>
            </a:r>
          </a:p>
          <a:p>
            <a:pPr>
              <a:spcBef>
                <a:spcPts val="3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Global Average Price =</a:t>
            </a:r>
          </a:p>
          <a:p>
            <a:pPr>
              <a:buNone/>
            </a:pPr>
            <a:r>
              <a:rPr lang="en-US" dirty="0" smtClean="0"/>
              <a:t>			(total revenues) / (total emissions)</a:t>
            </a:r>
          </a:p>
          <a:p>
            <a:pPr>
              <a:spcBef>
                <a:spcPts val="3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Adjust  </a:t>
            </a:r>
            <a:r>
              <a:rPr lang="en-US" b="1" i="1" dirty="0" smtClean="0">
                <a:latin typeface="Cambria" pitchFamily="18" charset="0"/>
              </a:rPr>
              <a:t>Z</a:t>
            </a:r>
            <a:r>
              <a:rPr lang="en-US" dirty="0" smtClean="0"/>
              <a:t>  annually</a:t>
            </a:r>
          </a:p>
          <a:p>
            <a:pPr>
              <a:buNone/>
            </a:pPr>
            <a:r>
              <a:rPr lang="en-US" dirty="0" smtClean="0"/>
              <a:t>			to make Global Average Price  = </a:t>
            </a:r>
            <a:r>
              <a:rPr lang="en-US" dirty="0" smtClean="0">
                <a:latin typeface="Cooper Std Black" pitchFamily="18" charset="0"/>
              </a:rPr>
              <a:t> </a:t>
            </a:r>
            <a:r>
              <a:rPr lang="en-US" i="1" dirty="0" smtClean="0">
                <a:latin typeface="Arial Black" pitchFamily="34" charset="0"/>
              </a:rPr>
              <a:t>P</a:t>
            </a:r>
            <a:r>
              <a:rPr lang="en-US" i="1" baseline="30000" dirty="0" smtClean="0">
                <a:latin typeface="Arial Black" pitchFamily="34" charset="0"/>
              </a:rPr>
              <a:t>T</a:t>
            </a:r>
            <a:endParaRPr lang="en-US" i="1" baseline="30000" dirty="0" smtClean="0">
              <a:latin typeface="Cooper Std Black" pitchFamily="18" charset="0"/>
            </a:endParaRPr>
          </a:p>
          <a:p>
            <a:pPr algn="r">
              <a:buNone/>
            </a:pPr>
            <a:r>
              <a:rPr lang="en-US" b="1" i="1" baseline="30000" dirty="0" smtClean="0">
                <a:latin typeface="Cooper Std Black" pitchFamily="18" charset="0"/>
              </a:rPr>
              <a:t>(the price target)</a:t>
            </a:r>
            <a:endParaRPr lang="en-US" b="1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0578" y="3659153"/>
            <a:ext cx="8499790" cy="1641895"/>
          </a:xfrm>
          <a:prstGeom prst="round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#4:  Green Fund Payments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World average emissions, </a:t>
            </a:r>
            <a:r>
              <a:rPr lang="en-US" dirty="0" err="1" smtClean="0"/>
              <a:t>avg</a:t>
            </a:r>
            <a:r>
              <a:rPr lang="en-US" dirty="0" smtClean="0"/>
              <a:t>(</a:t>
            </a:r>
            <a:r>
              <a:rPr lang="en-US" b="1" i="1" dirty="0" smtClean="0">
                <a:cs typeface="Arial" pitchFamily="34" charset="0"/>
              </a:rPr>
              <a:t>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≈</a:t>
            </a:r>
            <a:r>
              <a:rPr lang="en-US" dirty="0" smtClean="0"/>
              <a:t> 5 tons/capita/year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Consider a country with </a:t>
            </a:r>
            <a:r>
              <a:rPr lang="en-US" b="1" i="1" dirty="0" smtClean="0">
                <a:cs typeface="Arial" pitchFamily="34" charset="0"/>
              </a:rPr>
              <a:t>e</a:t>
            </a:r>
            <a:r>
              <a:rPr lang="en-US" dirty="0" smtClean="0"/>
              <a:t> = 10 tons/capita/yr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Assume  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rgbClr val="00EF00"/>
                </a:solidFill>
                <a:latin typeface="Verdana" pitchFamily="34" charset="0"/>
              </a:rPr>
              <a:t>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rgbClr val="00EF00"/>
                </a:solidFill>
                <a:latin typeface="Verdana" pitchFamily="34" charset="0"/>
              </a:rPr>
              <a:t>G</a:t>
            </a:r>
            <a:r>
              <a:rPr lang="en-US" dirty="0" smtClean="0"/>
              <a:t> = $2/ton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The country pays  (</a:t>
            </a:r>
            <a:r>
              <a:rPr lang="en-US" b="1" i="1" dirty="0" smtClean="0">
                <a:cs typeface="Arial" pitchFamily="34" charset="0"/>
              </a:rPr>
              <a:t>e</a:t>
            </a:r>
            <a:r>
              <a:rPr lang="en-US" dirty="0" smtClean="0"/>
              <a:t> − </a:t>
            </a:r>
            <a:r>
              <a:rPr lang="en-US" dirty="0" err="1" smtClean="0"/>
              <a:t>avg</a:t>
            </a:r>
            <a:r>
              <a:rPr lang="en-US" dirty="0" smtClean="0"/>
              <a:t>(</a:t>
            </a:r>
            <a:r>
              <a:rPr lang="en-US" b="1" i="1" dirty="0" smtClean="0">
                <a:cs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/>
              <a:t>) </a:t>
            </a:r>
            <a:r>
              <a:rPr lang="az-Cyrl-AZ" dirty="0" smtClean="0"/>
              <a:t>х</a:t>
            </a:r>
            <a:r>
              <a:rPr lang="en-US" dirty="0" smtClean="0"/>
              <a:t>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rgbClr val="00EF00"/>
                </a:solidFill>
                <a:latin typeface="Verdana" pitchFamily="34" charset="0"/>
              </a:rPr>
              <a:t>G</a:t>
            </a:r>
            <a:endParaRPr lang="en-US" dirty="0" smtClean="0"/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dirty="0" smtClean="0"/>
              <a:t>				     (10 − 5) </a:t>
            </a:r>
            <a:r>
              <a:rPr lang="az-Cyrl-AZ" dirty="0" smtClean="0"/>
              <a:t>х</a:t>
            </a:r>
            <a:r>
              <a:rPr lang="en-US" dirty="0" smtClean="0"/>
              <a:t> $2 = $10/capita/yr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A country emitting 1 ton/cap/yr would receive</a:t>
            </a:r>
          </a:p>
          <a:p>
            <a:pPr lvl="1">
              <a:buNone/>
            </a:pPr>
            <a:r>
              <a:rPr lang="en-US" dirty="0" smtClean="0"/>
              <a:t>				 −</a:t>
            </a:r>
            <a:r>
              <a:rPr lang="en-US" sz="3200" dirty="0" smtClean="0"/>
              <a:t>(1 − 5)</a:t>
            </a:r>
            <a:r>
              <a:rPr lang="az-Cyrl-AZ" sz="3200" dirty="0" smtClean="0"/>
              <a:t> х </a:t>
            </a:r>
            <a:r>
              <a:rPr lang="en-US" sz="3200" dirty="0" smtClean="0"/>
              <a:t>$2 =  $8/capita/yr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8489" y="3525882"/>
            <a:ext cx="6085651" cy="680357"/>
          </a:xfrm>
          <a:prstGeom prst="round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Agreement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(1)  Not the Cap-or-Tax Fight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#5:  The Green-Fund Incentive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It replaces the  CDM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It </a:t>
            </a:r>
            <a:r>
              <a:rPr lang="en-US" b="1" i="1" dirty="0" smtClean="0"/>
              <a:t>rewards</a:t>
            </a:r>
            <a:r>
              <a:rPr lang="en-US" dirty="0" smtClean="0"/>
              <a:t> cooperation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If a country’s carbon price, </a:t>
            </a:r>
            <a:r>
              <a:rPr lang="en-US" b="1" i="1" dirty="0" smtClean="0"/>
              <a:t>P</a:t>
            </a:r>
            <a:r>
              <a:rPr lang="en-US" dirty="0" smtClean="0"/>
              <a:t>, is less than </a:t>
            </a:r>
            <a:r>
              <a:rPr lang="en-US" sz="2800" i="1" dirty="0" smtClean="0">
                <a:latin typeface="Arial Black" pitchFamily="34" charset="0"/>
              </a:rPr>
              <a:t>P</a:t>
            </a:r>
            <a:r>
              <a:rPr lang="en-US" sz="2800" i="1" baseline="30000" dirty="0" smtClean="0">
                <a:latin typeface="Arial Black" pitchFamily="34" charset="0"/>
              </a:rPr>
              <a:t>T</a:t>
            </a:r>
            <a:endParaRPr lang="en-US" sz="3000" i="1" baseline="30000" dirty="0" smtClean="0">
              <a:latin typeface="Cooper Std Black" pitchFamily="18" charset="0"/>
            </a:endParaRPr>
          </a:p>
          <a:p>
            <a:pPr>
              <a:buNone/>
            </a:pPr>
            <a:r>
              <a:rPr lang="en-US" dirty="0" smtClean="0"/>
              <a:t>	its  GF payment is scaled back by   </a:t>
            </a:r>
            <a:r>
              <a:rPr lang="en-US" b="1" i="1" dirty="0" smtClean="0"/>
              <a:t>P </a:t>
            </a:r>
            <a:r>
              <a:rPr lang="en-US" dirty="0" smtClean="0"/>
              <a:t>/ </a:t>
            </a:r>
            <a:r>
              <a:rPr lang="en-US" sz="2800" i="1" dirty="0" smtClean="0">
                <a:latin typeface="Arial Black" pitchFamily="34" charset="0"/>
              </a:rPr>
              <a:t>P</a:t>
            </a:r>
            <a:r>
              <a:rPr lang="en-US" sz="2800" i="1" baseline="30000" dirty="0" smtClean="0">
                <a:latin typeface="Arial Black" pitchFamily="34" charset="0"/>
              </a:rPr>
              <a:t>T</a:t>
            </a:r>
            <a:endParaRPr lang="en-US" dirty="0" smtClean="0"/>
          </a:p>
          <a:p>
            <a:pPr>
              <a:spcBef>
                <a:spcPts val="3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 It also rewards information and research programs that are missed by carbon pricing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94753" y="2816922"/>
            <a:ext cx="8314438" cy="1246479"/>
          </a:xfrm>
          <a:prstGeom prst="round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Counts as Carbon Pricing?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Carbon </a:t>
            </a:r>
            <a:r>
              <a:rPr lang="en-US" b="1" i="1" dirty="0" smtClean="0">
                <a:solidFill>
                  <a:srgbClr val="820000"/>
                </a:solidFill>
              </a:rPr>
              <a:t>permits used</a:t>
            </a:r>
            <a:r>
              <a:rPr lang="en-US" dirty="0" smtClean="0"/>
              <a:t> under </a:t>
            </a:r>
            <a:r>
              <a:rPr lang="en-US" b="1" i="1" dirty="0" smtClean="0">
                <a:solidFill>
                  <a:srgbClr val="820000"/>
                </a:solidFill>
              </a:rPr>
              <a:t>cap and trade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</a:t>
            </a:r>
            <a:r>
              <a:rPr lang="en-US" b="1" i="1" dirty="0" smtClean="0">
                <a:solidFill>
                  <a:srgbClr val="820000"/>
                </a:solidFill>
              </a:rPr>
              <a:t>tax on fossil fuels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i="1" dirty="0" smtClean="0">
                <a:solidFill>
                  <a:srgbClr val="820000"/>
                </a:solidFill>
              </a:rPr>
              <a:t>Feebates</a:t>
            </a:r>
            <a:r>
              <a:rPr lang="en-US" dirty="0" smtClean="0"/>
              <a:t>.   E.g. $1/ton of lifetime auto emissions</a:t>
            </a:r>
          </a:p>
          <a:p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But not subsidies or command and control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Cheap and Effective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(5)  Why Price Carbon?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8387"/>
            <a:ext cx="5369316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127592"/>
            <a:ext cx="8229600" cy="1132617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OPEC: 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Best and Worst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Climate Policy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Ever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27468" y="1068387"/>
            <a:ext cx="992718" cy="5438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29305" y="1068387"/>
            <a:ext cx="1018779" cy="5438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80287" y="6220047"/>
            <a:ext cx="6520198" cy="4394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EPA:   Carbon Pricing Is Cheap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Abatement Cost   =   </a:t>
            </a:r>
            <a:r>
              <a:rPr lang="en-US" sz="3600" b="1" dirty="0" smtClean="0"/>
              <a:t>½</a:t>
            </a:r>
            <a:r>
              <a:rPr lang="en-US" b="1" dirty="0" smtClean="0"/>
              <a:t>  ×  Price  ×  Abatement</a:t>
            </a:r>
          </a:p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The  </a:t>
            </a:r>
            <a:r>
              <a:rPr lang="en-US" b="1" dirty="0" smtClean="0"/>
              <a:t>½ </a:t>
            </a:r>
            <a:r>
              <a:rPr lang="en-US" dirty="0" smtClean="0"/>
              <a:t> is because sensible abatements cost between $0 and the price of carbon</a:t>
            </a:r>
          </a:p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For several reasons this is likely too high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02019"/>
            <a:ext cx="8229600" cy="988828"/>
          </a:xfrm>
          <a:prstGeom prst="rect">
            <a:avLst/>
          </a:prstGeom>
          <a:effectLst/>
        </p:spPr>
        <p:txBody>
          <a:bodyPr vert="horz" lIns="91440" tIns="0" rIns="91440" bIns="18288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Example: </a:t>
            </a:r>
            <a:r>
              <a:rPr lang="en-US" sz="4200" i="1" dirty="0" smtClean="0">
                <a:latin typeface="Arial Black" pitchFamily="34" charset="0"/>
              </a:rPr>
              <a:t>P</a:t>
            </a:r>
            <a:r>
              <a:rPr lang="en-US" sz="4400" i="1" baseline="30000" dirty="0" smtClean="0">
                <a:latin typeface="Arial Black" pitchFamily="34" charset="0"/>
              </a:rPr>
              <a:t>T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= $30/t,  </a:t>
            </a:r>
            <a:r>
              <a:rPr kumimoji="0" lang="en-US" sz="4200" b="1" i="1" u="none" strike="noStrike" kern="1200" cap="none" spc="0" normalizeH="0" baseline="0" noProof="0" dirty="0" smtClean="0">
                <a:ln w="12700">
                  <a:solidFill>
                    <a:schemeClr val="tx1"/>
                  </a:solidFill>
                </a:ln>
                <a:solidFill>
                  <a:srgbClr val="00EF00"/>
                </a:solidFill>
                <a:uLnTx/>
                <a:uFillTx/>
                <a:latin typeface="Verdana" pitchFamily="34" charset="0"/>
                <a:ea typeface="+mj-ea"/>
                <a:cs typeface="+mj-cs"/>
              </a:rPr>
              <a:t>G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= $2/t 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76177" y="1456660"/>
          <a:ext cx="765544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214"/>
                <a:gridCol w="1490014"/>
                <a:gridCol w="1615457"/>
                <a:gridCol w="1152285"/>
                <a:gridCol w="107947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Starting  Emissions per Capita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Abatement</a:t>
                      </a:r>
                      <a:r>
                        <a:rPr lang="en-US" sz="2400" baseline="0" dirty="0" smtClean="0"/>
                        <a:t> Costs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Green Fund Cost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Cost</a:t>
                      </a:r>
                      <a:endParaRPr lang="en-US" sz="24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(tons/year)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( cents / person / day )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India</a:t>
                      </a:r>
                      <a:endParaRPr lang="en-US" sz="24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0.8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− </a:t>
                      </a: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1.7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− 0.9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Average Country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4.1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0.0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4.1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United</a:t>
                      </a:r>
                      <a:r>
                        <a:rPr lang="en-US" sz="2400" b="1" baseline="0" dirty="0" smtClean="0"/>
                        <a:t> States</a:t>
                      </a:r>
                      <a:endParaRPr lang="en-US" sz="2400" b="1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16.4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6.6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Assumes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emissions reduced by 20%</a:t>
                      </a: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 values shown.   China is close to average.</a:t>
                      </a:r>
                      <a:endParaRPr lang="en-US" sz="22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Oil Security and Climate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(7)  The U.S. and China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 Oil-Climate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0065"/>
            <a:ext cx="8229600" cy="4276098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dirty="0" smtClean="0"/>
              <a:t>	 				         GHG emissions</a:t>
            </a:r>
          </a:p>
          <a:p>
            <a:pPr>
              <a:lnSpc>
                <a:spcPct val="7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Using less oil reduces: </a:t>
            </a:r>
          </a:p>
          <a:p>
            <a:pPr>
              <a:lnSpc>
                <a:spcPct val="7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dirty="0" smtClean="0"/>
              <a:t>					         World price of oil</a:t>
            </a:r>
          </a:p>
          <a:p>
            <a:pPr>
              <a:buNone/>
            </a:pPr>
            <a:endParaRPr lang="en-US" b="1" dirty="0" smtClean="0"/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Half of </a:t>
            </a:r>
            <a:r>
              <a:rPr lang="en-US" b="1" dirty="0" smtClean="0">
                <a:solidFill>
                  <a:srgbClr val="820000"/>
                </a:solidFill>
              </a:rPr>
              <a:t>IEA's</a:t>
            </a:r>
            <a:r>
              <a:rPr lang="en-US" dirty="0" smtClean="0"/>
              <a:t> purpose: </a:t>
            </a:r>
          </a:p>
          <a:p>
            <a:pPr>
              <a:lnSpc>
                <a:spcPct val="6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dirty="0" smtClean="0"/>
              <a:t>						   To reduce oil use</a:t>
            </a:r>
          </a:p>
          <a:p>
            <a:pPr>
              <a:lnSpc>
                <a:spcPct val="6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Half of </a:t>
            </a:r>
            <a:r>
              <a:rPr lang="en-US" b="1" dirty="0" smtClean="0">
                <a:solidFill>
                  <a:srgbClr val="820000"/>
                </a:solidFill>
              </a:rPr>
              <a:t>Kyoto's</a:t>
            </a:r>
            <a:r>
              <a:rPr lang="en-US" dirty="0" smtClean="0"/>
              <a:t> purpose: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300" dirty="0" smtClean="0">
                <a:solidFill>
                  <a:srgbClr val="000000"/>
                </a:solidFill>
              </a:rPr>
              <a:t>How Strong Is the Effect?</a:t>
            </a:r>
            <a:endParaRPr lang="en-US" spc="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MIT on caps: </a:t>
            </a:r>
            <a:r>
              <a:rPr lang="en-US" dirty="0" smtClean="0">
                <a:solidFill>
                  <a:srgbClr val="820000"/>
                </a:solidFill>
              </a:rPr>
              <a:t>oil price </a:t>
            </a:r>
            <a:r>
              <a:rPr lang="en-US" dirty="0" smtClean="0"/>
              <a:t>down 34 </a:t>
            </a:r>
            <a:r>
              <a:rPr lang="en-US" dirty="0" smtClean="0">
                <a:latin typeface="Calibri"/>
              </a:rPr>
              <a:t>– 47% in 2050</a:t>
            </a:r>
            <a:endParaRPr lang="en-US" dirty="0" smtClean="0"/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IEA on a tight-oil market:</a:t>
            </a:r>
          </a:p>
          <a:p>
            <a:pPr algn="r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dirty="0" smtClean="0"/>
              <a:t>			A 1% cut in use </a:t>
            </a:r>
            <a:r>
              <a:rPr lang="en-US" dirty="0" smtClean="0">
                <a:sym typeface="Wingdings" pitchFamily="2" charset="2"/>
              </a:rPr>
              <a:t> a 9% cut in price</a:t>
            </a:r>
            <a:endParaRPr lang="en-US" dirty="0" smtClean="0"/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Six models, including DOE, found </a:t>
            </a:r>
            <a:r>
              <a:rPr lang="en-US" b="1" i="1" dirty="0" smtClean="0">
                <a:solidFill>
                  <a:srgbClr val="820000"/>
                </a:solidFill>
              </a:rPr>
              <a:t>at least</a:t>
            </a:r>
            <a:r>
              <a:rPr lang="en-US" dirty="0" smtClean="0"/>
              <a:t>:</a:t>
            </a:r>
          </a:p>
          <a:p>
            <a:pPr algn="r">
              <a:buNone/>
            </a:pPr>
            <a:r>
              <a:rPr lang="en-US" b="1" dirty="0" smtClean="0">
                <a:solidFill>
                  <a:srgbClr val="820000"/>
                </a:solidFill>
              </a:rPr>
              <a:t>A 1% cut in use </a:t>
            </a:r>
            <a:r>
              <a:rPr lang="en-US" b="1" dirty="0" smtClean="0">
                <a:solidFill>
                  <a:srgbClr val="820000"/>
                </a:solidFill>
                <a:sym typeface="Wingdings" pitchFamily="2" charset="2"/>
              </a:rPr>
              <a:t> a 1.5% cut in</a:t>
            </a:r>
            <a:r>
              <a:rPr lang="en-US" b="1" dirty="0" smtClean="0">
                <a:solidFill>
                  <a:srgbClr val="820000"/>
                </a:solidFill>
              </a:rPr>
              <a:t> price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It Worth to Save a Barrel?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Cut oil use by 1 barrel when price = $100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That saves $100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And reduces the cost of all other barrels</a:t>
            </a:r>
          </a:p>
          <a:p>
            <a:pPr>
              <a:buNone/>
            </a:pPr>
            <a:r>
              <a:rPr lang="en-US" dirty="0" smtClean="0"/>
              <a:t>		Enough to save $150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Is this a free lunch?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No, it’s OPEC’s lunch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 anchor="t">
            <a:normAutofit/>
          </a:bodyPr>
          <a:lstStyle/>
          <a:p>
            <a:pPr>
              <a:lnSpc>
                <a:spcPct val="95000"/>
              </a:lnSpc>
            </a:pPr>
            <a:r>
              <a:rPr lang="en-US" dirty="0">
                <a:solidFill>
                  <a:srgbClr val="990000"/>
                </a:solidFill>
              </a:rPr>
              <a:t>Pricing Is Not Taxing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00"/>
                </a:solidFill>
              </a:rPr>
              <a:t>Under Global Carbon Pricing</a:t>
            </a:r>
            <a:endParaRPr lang="en-US" dirty="0" smtClean="0"/>
          </a:p>
          <a:p>
            <a:pPr marL="81153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Every country could use cap and trade</a:t>
            </a:r>
          </a:p>
          <a:p>
            <a:pPr marL="81153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With </a:t>
            </a:r>
            <a:r>
              <a:rPr lang="en-US" sz="2800" b="1" dirty="0" smtClean="0">
                <a:solidFill>
                  <a:srgbClr val="C00000"/>
                </a:solidFill>
              </a:rPr>
              <a:t>no carbon taxes anywhere </a:t>
            </a:r>
            <a:r>
              <a:rPr lang="en-US" sz="2800" dirty="0" smtClean="0">
                <a:solidFill>
                  <a:srgbClr val="000000"/>
                </a:solidFill>
              </a:rPr>
              <a:t>!!</a:t>
            </a:r>
          </a:p>
          <a:p>
            <a:pPr marL="81153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81153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Or countries can use any mix of cap, tax &amp; feebate they want.</a:t>
            </a:r>
            <a:endParaRPr lang="en-US" sz="2800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i="1" dirty="0" smtClean="0">
                <a:solidFill>
                  <a:srgbClr val="820000"/>
                </a:solidFill>
              </a:rPr>
              <a:t>International </a:t>
            </a:r>
            <a:r>
              <a:rPr lang="en-US" i="1" dirty="0">
                <a:solidFill>
                  <a:srgbClr val="820000"/>
                </a:solidFill>
              </a:rPr>
              <a:t>commitment</a:t>
            </a:r>
            <a:r>
              <a:rPr lang="en-US" dirty="0">
                <a:solidFill>
                  <a:srgbClr val="820000"/>
                </a:solidFill>
              </a:rPr>
              <a:t> </a:t>
            </a:r>
            <a:r>
              <a:rPr lang="en-US" dirty="0" smtClean="0">
                <a:solidFill>
                  <a:srgbClr val="820000"/>
                </a:solidFill>
              </a:rPr>
              <a:t>  </a:t>
            </a:r>
            <a:r>
              <a:rPr lang="en-US" b="1" dirty="0" smtClean="0">
                <a:solidFill>
                  <a:srgbClr val="820000"/>
                </a:solidFill>
                <a:latin typeface="Arial"/>
                <a:cs typeface="Arial"/>
              </a:rPr>
              <a:t>≠</a:t>
            </a:r>
            <a:r>
              <a:rPr lang="en-US" dirty="0" smtClean="0">
                <a:solidFill>
                  <a:srgbClr val="820000"/>
                </a:solidFill>
                <a:latin typeface="Arial"/>
                <a:cs typeface="Arial"/>
              </a:rPr>
              <a:t>  </a:t>
            </a:r>
            <a:r>
              <a:rPr lang="en-US" i="1" dirty="0" smtClean="0">
                <a:solidFill>
                  <a:srgbClr val="820000"/>
                </a:solidFill>
              </a:rPr>
              <a:t>National policy</a:t>
            </a:r>
            <a:endParaRPr lang="en-US" dirty="0">
              <a:solidFill>
                <a:srgbClr val="8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an Oil Consumers' Cartel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0389"/>
            <a:ext cx="8229600" cy="473577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“The immediate objective [of the </a:t>
            </a:r>
            <a:r>
              <a:rPr lang="en-US" b="1" dirty="0" smtClean="0">
                <a:solidFill>
                  <a:srgbClr val="820000"/>
                </a:solidFill>
              </a:rPr>
              <a:t>IEA</a:t>
            </a:r>
            <a:r>
              <a:rPr lang="en-US" dirty="0" smtClean="0"/>
              <a:t>] is …  the </a:t>
            </a:r>
            <a:r>
              <a:rPr lang="en-US" b="1" i="1" dirty="0" smtClean="0">
                <a:solidFill>
                  <a:srgbClr val="820000"/>
                </a:solidFill>
              </a:rPr>
              <a:t>consumers’ counter-cartel</a:t>
            </a:r>
            <a:r>
              <a:rPr lang="en-US" dirty="0" smtClean="0"/>
              <a:t>.”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alibri"/>
              </a:rPr>
              <a:t>—</a:t>
            </a:r>
            <a:r>
              <a:rPr lang="en-US" dirty="0" smtClean="0"/>
              <a:t>New York Times, 1974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dirty="0" smtClean="0"/>
              <a:t>“the Tokyo [G7] agreement</a:t>
            </a:r>
            <a:r>
              <a:rPr lang="en-US" b="1" dirty="0" smtClean="0"/>
              <a:t> </a:t>
            </a:r>
            <a:r>
              <a:rPr lang="en-US" dirty="0" smtClean="0"/>
              <a:t>amounts to a </a:t>
            </a:r>
            <a:r>
              <a:rPr lang="en-US" b="1" i="1" dirty="0" smtClean="0">
                <a:solidFill>
                  <a:srgbClr val="820000"/>
                </a:solidFill>
              </a:rPr>
              <a:t>consumers’ cartel</a:t>
            </a:r>
            <a:r>
              <a:rPr lang="en-US" dirty="0" smtClean="0"/>
              <a:t>.”</a:t>
            </a:r>
          </a:p>
          <a:p>
            <a:pPr algn="r">
              <a:buNone/>
            </a:pPr>
            <a:r>
              <a:rPr lang="en-US" dirty="0" smtClean="0"/>
              <a:t>—New York Times, 1979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Could Pay for Climate Policy</a:t>
            </a:r>
            <a:endParaRPr lang="en-US" dirty="0"/>
          </a:p>
        </p:txBody>
      </p:sp>
      <p:sp>
        <p:nvSpPr>
          <p:cNvPr id="130" name="Slide Number Placeholder 1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131" name="Table 130"/>
          <p:cNvGraphicFramePr>
            <a:graphicFrameLocks noGrp="1"/>
          </p:cNvGraphicFramePr>
          <p:nvPr/>
        </p:nvGraphicFramePr>
        <p:xfrm>
          <a:off x="956930" y="2812452"/>
          <a:ext cx="7378995" cy="13533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77386"/>
                <a:gridCol w="4901609"/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>
                        <a:latin typeface="+mn-lt"/>
                      </a:endParaRP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China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+mn-lt"/>
                        </a:rPr>
                        <a:t>$49 B/year</a:t>
                      </a: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Imported-oil savings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+mn-lt"/>
                        </a:rPr>
                        <a:t>$33 B/year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Climate-policy cost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3" name="Table 132"/>
          <p:cNvGraphicFramePr>
            <a:graphicFrameLocks noGrp="1"/>
          </p:cNvGraphicFramePr>
          <p:nvPr/>
        </p:nvGraphicFramePr>
        <p:xfrm>
          <a:off x="956930" y="4522451"/>
          <a:ext cx="7378995" cy="13533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8019"/>
                <a:gridCol w="4890976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sz="2000" b="0" dirty="0" smtClean="0">
                        <a:latin typeface="+mn-lt"/>
                      </a:endParaRP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U.S. 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+mn-lt"/>
                        </a:rPr>
                        <a:t>$41 B/year</a:t>
                      </a: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Imported-oil savings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+mn-lt"/>
                        </a:rPr>
                        <a:t>$25 B/year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Climate-policy cost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56930" y="1271740"/>
          <a:ext cx="7378995" cy="914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59076"/>
                <a:gridCol w="631991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+mn-lt"/>
                        </a:rPr>
                        <a:t>20%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Decrease in oil demand by cartel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+mn-lt"/>
                        </a:rPr>
                        <a:t>67%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Of  world</a:t>
                      </a: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oil use covered</a:t>
                      </a:r>
                      <a:endParaRPr lang="en-US" sz="2400" b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240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Font typeface="+mj-lt"/>
              <a:buAutoNum type="arabicPeriod"/>
            </a:pPr>
            <a:r>
              <a:rPr lang="en-US" dirty="0" smtClean="0"/>
              <a:t>Carbon Pricing is </a:t>
            </a:r>
            <a:r>
              <a:rPr lang="en-US" b="1" i="1" dirty="0" smtClean="0">
                <a:solidFill>
                  <a:srgbClr val="820000"/>
                </a:solidFill>
              </a:rPr>
              <a:t>designed</a:t>
            </a:r>
            <a:r>
              <a:rPr lang="en-US" dirty="0" smtClean="0"/>
              <a:t> for cooperation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indent="-514350">
              <a:spcBef>
                <a:spcPts val="240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Font typeface="+mj-lt"/>
              <a:buAutoNum type="arabicPeriod"/>
            </a:pPr>
            <a:r>
              <a:rPr lang="en-US" dirty="0" smtClean="0"/>
              <a:t>It does not cap India and China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indent="-514350">
              <a:spcBef>
                <a:spcPts val="240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One price target, not 100 caps</a:t>
            </a:r>
          </a:p>
          <a:p>
            <a:pPr marL="514350" indent="-514350">
              <a:spcBef>
                <a:spcPts val="240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No offset payments to </a:t>
            </a:r>
            <a:r>
              <a:rPr lang="en-US" b="1" i="1" dirty="0" smtClean="0">
                <a:solidFill>
                  <a:srgbClr val="000000"/>
                </a:solidFill>
              </a:rPr>
              <a:t>not</a:t>
            </a:r>
            <a:r>
              <a:rPr lang="en-US" dirty="0" smtClean="0">
                <a:solidFill>
                  <a:srgbClr val="000000"/>
                </a:solidFill>
              </a:rPr>
              <a:t> cooperate</a:t>
            </a:r>
          </a:p>
          <a:p>
            <a:pPr marL="514350" indent="-514350">
              <a:spcBef>
                <a:spcPts val="240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Font typeface="+mj-lt"/>
              <a:buAutoNum type="arabicPeriod"/>
            </a:pPr>
            <a:r>
              <a:rPr lang="en-US" dirty="0" smtClean="0"/>
              <a:t>Green Fund rewards (1) setting a high target, and (2) meeting that target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240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Font typeface="+mj-lt"/>
              <a:buAutoNum type="arabicPeriod" startAt="6"/>
            </a:pPr>
            <a:r>
              <a:rPr lang="en-US" dirty="0" smtClean="0">
                <a:solidFill>
                  <a:srgbClr val="000000"/>
                </a:solidFill>
              </a:rPr>
              <a:t>It’s easier to comply with</a:t>
            </a:r>
          </a:p>
          <a:p>
            <a:pPr marL="514350" indent="-514350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None/>
            </a:pPr>
            <a:r>
              <a:rPr lang="en-US" dirty="0" smtClean="0">
                <a:solidFill>
                  <a:srgbClr val="000000"/>
                </a:solidFill>
              </a:rPr>
              <a:t>	( Anyone can tax gasoline )</a:t>
            </a:r>
          </a:p>
          <a:p>
            <a:pPr marL="514350" indent="-514350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514350" indent="-514350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Font typeface="+mj-lt"/>
              <a:buAutoNum type="arabicPeriod" startAt="7"/>
            </a:pPr>
            <a:r>
              <a:rPr lang="en-US" dirty="0" smtClean="0">
                <a:solidFill>
                  <a:srgbClr val="000000"/>
                </a:solidFill>
              </a:rPr>
              <a:t>It’s easier to enforce</a:t>
            </a:r>
          </a:p>
          <a:p>
            <a:pPr marL="514350" indent="-514350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None/>
            </a:pPr>
            <a:r>
              <a:rPr lang="en-US" dirty="0" smtClean="0">
                <a:solidFill>
                  <a:srgbClr val="000000"/>
                </a:solidFill>
              </a:rPr>
              <a:t>	( Checkups at end of every year ) </a:t>
            </a:r>
          </a:p>
          <a:p>
            <a:pPr marL="514350" indent="-514350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514350" indent="-514350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Font typeface="+mj-lt"/>
              <a:buAutoNum type="arabicPeriod" startAt="8"/>
            </a:pPr>
            <a:r>
              <a:rPr lang="en-US" dirty="0" smtClean="0"/>
              <a:t>Oil savings brings immediate benefits</a:t>
            </a:r>
          </a:p>
          <a:p>
            <a:pPr marL="514350" indent="-514350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None/>
            </a:pPr>
            <a:r>
              <a:rPr lang="en-US" dirty="0" smtClean="0"/>
              <a:t>	( Not distant and uncertain benefits )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smtClean="0"/>
              <a:t>What Do We Want in a Commitment?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367823" cy="4830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cooperation easy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easy path to stronger commitments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Copenhagen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(2)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021" y="468900"/>
            <a:ext cx="7799387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267" y="3563085"/>
            <a:ext cx="7951787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Copenhagen Accord: 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399"/>
            <a:ext cx="8367823" cy="49687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“China will endeavor to lower its carbon dioxide emissions per unit of GDP by 40-45% by 2020 compared to the 2005 level.”</a:t>
            </a:r>
          </a:p>
          <a:p>
            <a:pPr marL="0" indent="0">
              <a:spcBef>
                <a:spcPts val="0"/>
              </a:spcBef>
              <a:buSzPct val="70000"/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DOE (May 2009) estimated 45%</a:t>
            </a:r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Previous 15 years China cut intensity 44.4%</a:t>
            </a:r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So, 45% is Business as Usual</a:t>
            </a:r>
            <a:endParaRPr lang="en-US" dirty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dirty="0" smtClean="0"/>
              <a:t>	</a:t>
            </a:r>
            <a:r>
              <a:rPr lang="en-US" sz="1900" dirty="0" smtClean="0"/>
              <a:t>http://www.global-energy.org/lib/2009/09-08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Copenhagen Accord: 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India committed to doing half as well as business as usual</a:t>
            </a:r>
          </a:p>
          <a:p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Other developing countries commit to nothing and want subsidies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Global Carbon Pricing:&amp;#x0D;&amp;#x0A;A Better Climate Commitment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Roadmap to Global Cooperation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International Agreement&amp;quot;&quot;/&gt;&lt;property id=&quot;20307&quot; value=&quot;276&quot;/&gt;&lt;/object&gt;&lt;object type=&quot;3&quot; unique_id=&quot;10007&quot;&gt;&lt;property id=&quot;20148&quot; value=&quot;5&quot;/&gt;&lt;property id=&quot;20300&quot; value=&quot;Slide 4 - &amp;quot;Pricing Is Not Taxing&amp;quot;&quot;/&gt;&lt;property id=&quot;20307&quot; value=&quot;299&quot;/&gt;&lt;/object&gt;&lt;object type=&quot;3&quot; unique_id=&quot;10008&quot;&gt;&lt;property id=&quot;20148&quot; value=&quot;5&quot;/&gt;&lt;property id=&quot;20300&quot; value=&quot;Slide 5 - &amp;quot;What Do We Want in a Commitment?&amp;quot;&quot;/&gt;&lt;property id=&quot;20307&quot; value=&quot;301&quot;/&gt;&lt;/object&gt;&lt;object type=&quot;3&quot; unique_id=&quot;10009&quot;&gt;&lt;property id=&quot;20148&quot; value=&quot;5&quot;/&gt;&lt;property id=&quot;20300&quot; value=&quot;Slide 6 - &amp;quot;Copenhagen&amp;quot;&quot;/&gt;&lt;property id=&quot;20307&quot; value=&quot;306&quot;/&gt;&lt;/object&gt;&lt;object type=&quot;3&quot; unique_id=&quot;10010&quot;&gt;&lt;property id=&quot;20148&quot; value=&quot;5&quot;/&gt;&lt;property id=&quot;20300&quot; value=&quot;Slide 7&quot;/&gt;&lt;property id=&quot;20307&quot; value=&quot;345&quot;/&gt;&lt;/object&gt;&lt;object type=&quot;3&quot; unique_id=&quot;10011&quot;&gt;&lt;property id=&quot;20148&quot; value=&quot;5&quot;/&gt;&lt;property id=&quot;20300&quot; value=&quot;Slide 8 - &amp;quot;The Copenhagen Accord:  China&amp;quot;&quot;/&gt;&lt;property id=&quot;20307&quot; value=&quot;338&quot;/&gt;&lt;/object&gt;&lt;object type=&quot;3&quot; unique_id=&quot;10017&quot;&gt;&lt;property id=&quot;20148&quot; value=&quot;5&quot;/&gt;&lt;property id=&quot;20300&quot; value=&quot;Slide 22 - &amp;quot;The Problems: Perverse Incentives&amp;quot;&quot;/&gt;&lt;property id=&quot;20307&quot; value=&quot;302&quot;/&gt;&lt;/object&gt;&lt;object type=&quot;3&quot; unique_id=&quot;10018&quot;&gt;&lt;property id=&quot;20148&quot; value=&quot;5&quot;/&gt;&lt;property id=&quot;20300&quot; value=&quot;Slide 23 - &amp;quot;A Cap Is Risky &amp;quot;&quot;/&gt;&lt;property id=&quot;20307&quot; value=&quot;303&quot;/&gt;&lt;/object&gt;&lt;object type=&quot;3&quot; unique_id=&quot;10019&quot;&gt;&lt;property id=&quot;20148&quot; value=&quot;5&quot;/&gt;&lt;property id=&quot;20300&quot; value=&quot;Slide 24 - &amp;quot;Caps Appear Unfair&amp;quot;&quot;/&gt;&lt;property id=&quot;20307&quot; value=&quot;304&quot;/&gt;&lt;/object&gt;&lt;object type=&quot;3&quot; unique_id=&quot;10022&quot;&gt;&lt;property id=&quot;20148&quot; value=&quot;5&quot;/&gt;&lt;property id=&quot;20300&quot; value=&quot;Slide 21 - &amp;quot;Flexible Global Carbon Pricing&amp;quot;&quot;/&gt;&lt;property id=&quot;20307&quot; value=&quot;310&quot;/&gt;&lt;/object&gt;&lt;object type=&quot;3&quot; unique_id=&quot;10023&quot;&gt;&lt;property id=&quot;20148&quot; value=&quot;5&quot;/&gt;&lt;property id=&quot;20300&quot; value=&quot;Slide 25 - &amp;quot;Pricing Overview&amp;quot;&quot;/&gt;&lt;property id=&quot;20307&quot; value=&quot;309&quot;/&gt;&lt;/object&gt;&lt;object type=&quot;3&quot; unique_id=&quot;10024&quot;&gt;&lt;property id=&quot;20148&quot; value=&quot;5&quot;/&gt;&lt;property id=&quot;20300&quot; value=&quot;Slide 27 - &amp;quot;Rule #2:  Carbon Price Flexibility&amp;quot;&quot;/&gt;&lt;property id=&quot;20307&quot; value=&quot;311&quot;/&gt;&lt;/object&gt;&lt;object type=&quot;3&quot; unique_id=&quot;10025&quot;&gt;&lt;property id=&quot;20148&quot; value=&quot;5&quot;/&gt;&lt;property id=&quot;20300&quot; value=&quot;Slide 28 - &amp;quot;#3:  Hitting the Carbon Price Target&amp;quot;&quot;/&gt;&lt;property id=&quot;20307&quot; value=&quot;312&quot;/&gt;&lt;/object&gt;&lt;object type=&quot;3&quot; unique_id=&quot;10026&quot;&gt;&lt;property id=&quot;20148&quot; value=&quot;5&quot;/&gt;&lt;property id=&quot;20300&quot; value=&quot;Slide 29 - &amp;quot;#4:  Green Fund Payments (example)&amp;quot;&quot;/&gt;&lt;property id=&quot;20307&quot; value=&quot;313&quot;/&gt;&lt;/object&gt;&lt;object type=&quot;3&quot; unique_id=&quot;10027&quot;&gt;&lt;property id=&quot;20148&quot; value=&quot;5&quot;/&gt;&lt;property id=&quot;20300&quot; value=&quot;Slide 30 - &amp;quot;#5:  The Green-Fund Incentive&amp;quot;&quot;/&gt;&lt;property id=&quot;20307&quot; value=&quot;331&quot;/&gt;&lt;/object&gt;&lt;object type=&quot;3&quot; unique_id=&quot;10028&quot;&gt;&lt;property id=&quot;20148&quot; value=&quot;5&quot;/&gt;&lt;property id=&quot;20300&quot; value=&quot;Slide 31 - &amp;quot;What Counts as Carbon Pricing?&amp;quot;&quot;/&gt;&lt;property id=&quot;20307&quot; value=&quot;314&quot;/&gt;&lt;/object&gt;&lt;object type=&quot;3&quot; unique_id=&quot;10030&quot;&gt;&lt;property id=&quot;20148&quot; value=&quot;5&quot;/&gt;&lt;property id=&quot;20300&quot; value=&quot;Slide 32 - &amp;quot;Cheap and Effective&amp;quot;&quot;/&gt;&lt;property id=&quot;20307&quot; value=&quot;316&quot;/&gt;&lt;/object&gt;&lt;object type=&quot;3&quot; unique_id=&quot;10033&quot;&gt;&lt;property id=&quot;20148&quot; value=&quot;5&quot;/&gt;&lt;property id=&quot;20300&quot; value=&quot;Slide 33&quot;/&gt;&lt;property id=&quot;20307&quot; value=&quot;278&quot;/&gt;&lt;/object&gt;&lt;object type=&quot;3&quot; unique_id=&quot;10034&quot;&gt;&lt;property id=&quot;20148&quot; value=&quot;5&quot;/&gt;&lt;property id=&quot;20300&quot; value=&quot;Slide 34 - &amp;quot;U.S. EPA:   Carbon Pricing Is Cheap&amp;quot;&quot;/&gt;&lt;property id=&quot;20307&quot; value=&quot;280&quot;/&gt;&lt;/object&gt;&lt;object type=&quot;3&quot; unique_id=&quot;10035&quot;&gt;&lt;property id=&quot;20148&quot; value=&quot;5&quot;/&gt;&lt;property id=&quot;20300&quot; value=&quot;Slide 35&quot;/&gt;&lt;property id=&quot;20307&quot; value=&quot;336&quot;/&gt;&lt;/object&gt;&lt;object type=&quot;3&quot; unique_id=&quot;10040&quot;&gt;&lt;property id=&quot;20148&quot; value=&quot;5&quot;/&gt;&lt;property id=&quot;20300&quot; value=&quot;Slide 36 - &amp;quot;Oil Security and Climate&amp;quot;&quot;/&gt;&lt;property id=&quot;20307&quot; value=&quot;326&quot;/&gt;&lt;/object&gt;&lt;object type=&quot;3&quot; unique_id=&quot;10041&quot;&gt;&lt;property id=&quot;20148&quot; value=&quot;5&quot;/&gt;&lt;property id=&quot;20300&quot; value=&quot;Slide 37 - &amp;quot;The Oil-Climate Alignment&amp;quot;&quot;/&gt;&lt;property id=&quot;20307&quot; value=&quot;322&quot;/&gt;&lt;/object&gt;&lt;object type=&quot;3&quot; unique_id=&quot;10043&quot;&gt;&lt;property id=&quot;20148&quot; value=&quot;5&quot;/&gt;&lt;property id=&quot;20300&quot; value=&quot;Slide 38 - &amp;quot;How Strong Is the Effect?&amp;quot;&quot;/&gt;&lt;property id=&quot;20307&quot; value=&quot;324&quot;/&gt;&lt;/object&gt;&lt;object type=&quot;3&quot; unique_id=&quot;10047&quot;&gt;&lt;property id=&quot;20148&quot; value=&quot;5&quot;/&gt;&lt;property id=&quot;20300&quot; value=&quot;Slide 41 - &amp;quot;It Could Pay for Climate Policy&amp;quot;&quot;/&gt;&lt;property id=&quot;20307&quot; value=&quot;329&quot;/&gt;&lt;/object&gt;&lt;object type=&quot;3&quot; unique_id=&quot;10048&quot;&gt;&lt;property id=&quot;20148&quot; value=&quot;5&quot;/&gt;&lt;property id=&quot;20300&quot; value=&quot;Slide 42 - &amp;quot;Conclusion&amp;quot;&quot;/&gt;&lt;property id=&quot;20307&quot; value=&quot;330&quot;/&gt;&lt;/object&gt;&lt;object type=&quot;3&quot; unique_id=&quot;10403&quot;&gt;&lt;property id=&quot;20148&quot; value=&quot;5&quot;/&gt;&lt;property id=&quot;20300&quot; value=&quot;Slide 39 - &amp;quot;What’s It Worth to Save a Barrel?&amp;quot;&quot;/&gt;&lt;property id=&quot;20307&quot; value=&quot;348&quot;/&gt;&lt;/object&gt;&lt;object type=&quot;3&quot; unique_id=&quot;10404&quot;&gt;&lt;property id=&quot;20148&quot; value=&quot;5&quot;/&gt;&lt;property id=&quot;20300&quot; value=&quot;Slide 40 - &amp;quot;We Need an Oil Consumers' Cartel&amp;quot;&quot;/&gt;&lt;property id=&quot;20307&quot; value=&quot;349&quot;/&gt;&lt;/object&gt;&lt;object type=&quot;3&quot; unique_id=&quot;11028&quot;&gt;&lt;property id=&quot;20148&quot; value=&quot;5&quot;/&gt;&lt;property id=&quot;20300&quot; value=&quot;Slide 26 - &amp;quot;Rule #1: National Policy Flexibility&amp;quot;&quot;/&gt;&lt;property id=&quot;20307&quot; value=&quot;351&quot;/&gt;&lt;/object&gt;&lt;object type=&quot;3&quot; unique_id=&quot;11029&quot;&gt;&lt;property id=&quot;20148&quot; value=&quot;5&quot;/&gt;&lt;property id=&quot;20300&quot; value=&quot;Slide 9 - &amp;quot;Copenhagen Accord:  India&amp;quot;&quot;/&gt;&lt;property id=&quot;20307&quot; value=&quot;352&quot;/&gt;&lt;/object&gt;&lt;object type=&quot;3&quot; unique_id=&quot;11030&quot;&gt;&lt;property id=&quot;20148&quot; value=&quot;5&quot;/&gt;&lt;property id=&quot;20300&quot; value=&quot;Slide 10 - &amp;quot;Developed Countries&amp;quot;&quot;/&gt;&lt;property id=&quot;20307&quot; value=&quot;353&quot;/&gt;&lt;/object&gt;&lt;object type=&quot;3&quot; unique_id=&quot;11031&quot;&gt;&lt;property id=&quot;20148&quot; value=&quot;5&quot;/&gt;&lt;property id=&quot;20300&quot; value=&quot;Slide 11 - &amp;quot;The Cap-and-trade Game&amp;quot;&quot;/&gt;&lt;property id=&quot;20307&quot; value=&quot;354&quot;/&gt;&lt;/object&gt;&lt;object type=&quot;3&quot; unique_id=&quot;11032&quot;&gt;&lt;property id=&quot;20148&quot; value=&quot;5&quot;/&gt;&lt;property id=&quot;20300&quot; value=&quot;Slide 13 - &amp;quot;First: The Public-Goods Game&amp;quot;&quot;/&gt;&lt;property id=&quot;20307&quot; value=&quot;355&quot;/&gt;&lt;/object&gt;&lt;object type=&quot;3&quot; unique_id=&quot;11033&quot;&gt;&lt;property id=&quot;20148&quot; value=&quot;5&quot;/&gt;&lt;property id=&quot;20300&quot; value=&quot;Slide 14 - &amp;quot;The Cap-and-Trade Game&amp;quot;&quot;/&gt;&lt;property id=&quot;20307&quot; value=&quot;356&quot;/&gt;&lt;/object&gt;&lt;object type=&quot;3&quot; unique_id=&quot;11035&quot;&gt;&lt;property id=&quot;20148&quot; value=&quot;5&quot;/&gt;&lt;property id=&quot;20300&quot; value=&quot;Slide 15 - &amp;quot;Polarization Theorem&amp;quot;&quot;/&gt;&lt;property id=&quot;20307&quot; value=&quot;358&quot;/&gt;&lt;/object&gt;&lt;object type=&quot;3&quot; unique_id=&quot;11036&quot;&gt;&lt;property id=&quot;20148&quot; value=&quot;5&quot;/&gt;&lt;property id=&quot;20300&quot; value=&quot;Slide 16 - &amp;quot;Rich-Poor Polarization&amp;quot;&quot;/&gt;&lt;property id=&quot;20307&quot; value=&quot;359&quot;/&gt;&lt;/object&gt;&lt;object type=&quot;3&quot; unique_id=&quot;11044&quot;&gt;&lt;property id=&quot;20148&quot; value=&quot;5&quot;/&gt;&lt;property id=&quot;20300&quot; value=&quot;Slide 19 - &amp;quot;Three Country Example&amp;quot;&quot;/&gt;&lt;property id=&quot;20307&quot; value=&quot;367&quot;/&gt;&lt;/object&gt;&lt;object type=&quot;3&quot; unique_id=&quot;11046&quot;&gt;&lt;property id=&quot;20148&quot; value=&quot;5&quot;/&gt;&lt;property id=&quot;20300&quot; value=&quot;Slide 20 - &amp;quot;Our Proposal Adds:&amp;quot;&quot;/&gt;&lt;property id=&quot;20307&quot; value=&quot;369&quot;/&gt;&lt;/object&gt;&lt;object type=&quot;3&quot; unique_id=&quot;11048&quot;&gt;&lt;property id=&quot;20148&quot; value=&quot;5&quot;/&gt;&lt;property id=&quot;20300&quot; value=&quot;Slide 17 - &amp;quot;An Example World&amp;quot;&quot;/&gt;&lt;property id=&quot;20307&quot; value=&quot;371&quot;/&gt;&lt;/object&gt;&lt;object type=&quot;3&quot; unique_id=&quot;11049&quot;&gt;&lt;property id=&quot;20148&quot; value=&quot;5&quot;/&gt;&lt;property id=&quot;20300&quot; value=&quot;Slide 18 - &amp;quot;The Green-Fund Treaty&amp;quot;&quot;/&gt;&lt;property id=&quot;20307&quot; value=&quot;372&quot;/&gt;&lt;/object&gt;&lt;object type=&quot;3&quot; unique_id=&quot;11050&quot;&gt;&lt;property id=&quot;20148&quot; value=&quot;5&quot;/&gt;&lt;property id=&quot;20300&quot; value=&quot;Slide 43 - &amp;quot;Conclusion&amp;quot;&quot;/&gt;&lt;property id=&quot;20307&quot; value=&quot;376&quot;/&gt;&lt;/object&gt;&lt;object type=&quot;3&quot; unique_id=&quot;11051&quot;&gt;&lt;property id=&quot;20148&quot; value=&quot;5&quot;/&gt;&lt;property id=&quot;20300&quot; value=&quot;Slide 12 - &amp;quot;Roadmap to Games&amp;quot;&quot;/&gt;&lt;property id=&quot;20307&quot; value=&quot;37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81908</TotalTime>
  <Words>2634</Words>
  <Application>Microsoft Office PowerPoint</Application>
  <PresentationFormat>On-screen Show (4:3)</PresentationFormat>
  <Paragraphs>492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Global Carbon Pricing: A Better Climate Commitment</vt:lpstr>
      <vt:lpstr>Roadmap to Global Cooperation</vt:lpstr>
      <vt:lpstr>International Agreement</vt:lpstr>
      <vt:lpstr>Pricing Is Not Taxing</vt:lpstr>
      <vt:lpstr>What Do We Want in a Commitment?</vt:lpstr>
      <vt:lpstr>Copenhagen</vt:lpstr>
      <vt:lpstr>Slide 6</vt:lpstr>
      <vt:lpstr>The Copenhagen Accord:  China</vt:lpstr>
      <vt:lpstr>Copenhagen Accord:  India</vt:lpstr>
      <vt:lpstr>Developed Countries</vt:lpstr>
      <vt:lpstr>The Cap-and-trade Game</vt:lpstr>
      <vt:lpstr>Roadmap to Games</vt:lpstr>
      <vt:lpstr>First: The Public-Goods Game</vt:lpstr>
      <vt:lpstr>The Cap-and-Trade Game</vt:lpstr>
      <vt:lpstr>Polarization Theorem</vt:lpstr>
      <vt:lpstr>Rich-Poor Polarization</vt:lpstr>
      <vt:lpstr>An Example World</vt:lpstr>
      <vt:lpstr>The Green-Fund Treaty</vt:lpstr>
      <vt:lpstr>Three Country Example</vt:lpstr>
      <vt:lpstr>Our Proposal Adds:</vt:lpstr>
      <vt:lpstr>Flexible Global Carbon Pricing</vt:lpstr>
      <vt:lpstr>The Problems: Perverse Incentives</vt:lpstr>
      <vt:lpstr>A Cap Is Risky </vt:lpstr>
      <vt:lpstr>Caps Appear Unfair</vt:lpstr>
      <vt:lpstr>Pricing Overview</vt:lpstr>
      <vt:lpstr>Rule #1: National Policy Flexibility</vt:lpstr>
      <vt:lpstr>Rule #2:  Carbon Price Flexibility</vt:lpstr>
      <vt:lpstr>#3:  Hitting the Carbon Price Target</vt:lpstr>
      <vt:lpstr>#4:  Green Fund Payments (example)</vt:lpstr>
      <vt:lpstr>#5:  The Green-Fund Incentive</vt:lpstr>
      <vt:lpstr>What Counts as Carbon Pricing?</vt:lpstr>
      <vt:lpstr>Cheap and Effective</vt:lpstr>
      <vt:lpstr>Slide 32</vt:lpstr>
      <vt:lpstr>U.S. EPA:   Carbon Pricing Is Cheap</vt:lpstr>
      <vt:lpstr>Slide 34</vt:lpstr>
      <vt:lpstr>Oil Security and Climate</vt:lpstr>
      <vt:lpstr>The Oil-Climate Alignment</vt:lpstr>
      <vt:lpstr>How Strong Is the Effect?</vt:lpstr>
      <vt:lpstr>What’s It Worth to Save a Barrel?</vt:lpstr>
      <vt:lpstr>We Need an Oil Consumers' Cartel</vt:lpstr>
      <vt:lpstr>It Could Pay for Climate Policy</vt:lpstr>
      <vt:lpstr>Conclusion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Flexible Global Carbon Pricing (Reinventing Kyoto)</dc:title>
  <dc:creator>Steven Stoft</dc:creator>
  <cp:lastModifiedBy>Steven Stoft</cp:lastModifiedBy>
  <cp:revision>136</cp:revision>
  <dcterms:created xsi:type="dcterms:W3CDTF">2009-07-04T18:09:53Z</dcterms:created>
  <dcterms:modified xsi:type="dcterms:W3CDTF">2010-05-20T22:15:21Z</dcterms:modified>
</cp:coreProperties>
</file>