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76" r:id="rId4"/>
    <p:sldId id="299" r:id="rId5"/>
    <p:sldId id="301" r:id="rId6"/>
    <p:sldId id="306" r:id="rId7"/>
    <p:sldId id="345" r:id="rId8"/>
    <p:sldId id="338" r:id="rId9"/>
    <p:sldId id="340" r:id="rId10"/>
    <p:sldId id="342" r:id="rId11"/>
    <p:sldId id="344" r:id="rId12"/>
    <p:sldId id="343" r:id="rId13"/>
    <p:sldId id="302" r:id="rId14"/>
    <p:sldId id="303" r:id="rId15"/>
    <p:sldId id="304" r:id="rId16"/>
    <p:sldId id="307" r:id="rId17"/>
    <p:sldId id="308" r:id="rId18"/>
    <p:sldId id="310" r:id="rId19"/>
    <p:sldId id="309" r:id="rId20"/>
    <p:sldId id="351" r:id="rId21"/>
    <p:sldId id="311" r:id="rId22"/>
    <p:sldId id="312" r:id="rId23"/>
    <p:sldId id="313" r:id="rId24"/>
    <p:sldId id="331" r:id="rId25"/>
    <p:sldId id="314" r:id="rId26"/>
    <p:sldId id="350" r:id="rId27"/>
    <p:sldId id="316" r:id="rId28"/>
    <p:sldId id="332" r:id="rId29"/>
    <p:sldId id="278" r:id="rId30"/>
    <p:sldId id="280" r:id="rId31"/>
    <p:sldId id="336" r:id="rId32"/>
    <p:sldId id="320" r:id="rId33"/>
    <p:sldId id="346" r:id="rId34"/>
    <p:sldId id="333" r:id="rId35"/>
    <p:sldId id="334" r:id="rId36"/>
    <p:sldId id="326" r:id="rId37"/>
    <p:sldId id="322" r:id="rId38"/>
    <p:sldId id="347" r:id="rId39"/>
    <p:sldId id="324" r:id="rId40"/>
    <p:sldId id="348" r:id="rId41"/>
    <p:sldId id="349" r:id="rId42"/>
    <p:sldId id="328" r:id="rId43"/>
    <p:sldId id="329" r:id="rId44"/>
    <p:sldId id="330" r:id="rId45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008000"/>
    <a:srgbClr val="00E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9632" autoAdjust="0"/>
  </p:normalViewPr>
  <p:slideViewPr>
    <p:cSldViewPr snapToGrid="0">
      <p:cViewPr varScale="1">
        <p:scale>
          <a:sx n="90" d="100"/>
          <a:sy n="90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52" y="-10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7635E-DDB6-44E8-B583-B6F2D81A58C5}" type="datetimeFigureOut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EE3DC-066B-49EB-9369-91669E9ABF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0" dirty="0" smtClean="0"/>
              <a:t>It is a pleasure</a:t>
            </a:r>
            <a:r>
              <a:rPr lang="en-US" sz="1600" b="0" baseline="0" dirty="0" smtClean="0"/>
              <a:t> to be here today to talk about a topic of such great importance to World and one in which the World Bank can play an important role.</a:t>
            </a:r>
            <a:endParaRPr lang="en-US" sz="1600" b="0" dirty="0" smtClean="0"/>
          </a:p>
          <a:p>
            <a:r>
              <a:rPr lang="en-US" sz="1600" b="0" dirty="0" smtClean="0"/>
              <a:t>The Kyoto process has hit a wall and with Copenhagen</a:t>
            </a:r>
            <a:r>
              <a:rPr lang="en-US" sz="1600" b="0" baseline="0" dirty="0" smtClean="0"/>
              <a:t> </a:t>
            </a:r>
            <a:r>
              <a:rPr lang="en-US" sz="1600" b="0" dirty="0" smtClean="0"/>
              <a:t>the situation has not improved. </a:t>
            </a:r>
          </a:p>
          <a:p>
            <a:r>
              <a:rPr lang="en-US" sz="1600" b="0" dirty="0" smtClean="0"/>
              <a:t>Global carbon pricing remains the best idea for a stable and effective</a:t>
            </a:r>
            <a:r>
              <a:rPr lang="en-US" sz="1600" b="0" baseline="0" dirty="0" smtClean="0"/>
              <a:t> climate commitment</a:t>
            </a:r>
            <a:r>
              <a:rPr lang="en-US" sz="1600" b="0" dirty="0" smtClean="0"/>
              <a:t>, and with a little flexibility it can be achieved.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not in the accord</a:t>
            </a:r>
            <a:r>
              <a:rPr lang="en-US" baseline="0" dirty="0" smtClean="0"/>
              <a:t> is any mention of targets or caps for developing countries.</a:t>
            </a:r>
          </a:p>
          <a:p>
            <a:r>
              <a:rPr lang="en-US" baseline="0" dirty="0" smtClean="0"/>
              <a:t>Enforcement is also missing.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failure of Copenhagen</a:t>
            </a:r>
            <a:r>
              <a:rPr lang="en-US" baseline="0" dirty="0" smtClean="0"/>
              <a:t> was easy to predict, and many did. Caps are unacceptable to developing countries, and do not provide a basis for cooperation.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what’s been missing?</a:t>
            </a:r>
          </a:p>
          <a:p>
            <a:r>
              <a:rPr lang="en-US" dirty="0" smtClean="0"/>
              <a:t>Our view is that we</a:t>
            </a:r>
            <a:r>
              <a:rPr lang="en-US" baseline="0" dirty="0" smtClean="0"/>
              <a:t> must look carefully at the game being played, the likely strategies, and then design a treaty process that is best apt to meet the long-run objectives, respecting the challenges of the setting.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quantity cap game provides</a:t>
            </a:r>
            <a:r>
              <a:rPr lang="en-US" baseline="0" dirty="0" smtClean="0"/>
              <a:t> poor incentives.</a:t>
            </a:r>
          </a:p>
          <a:p>
            <a:r>
              <a:rPr lang="en-US" baseline="0" dirty="0" smtClean="0"/>
              <a:t>Commitment to a cap is both risky and unfair</a:t>
            </a:r>
            <a:r>
              <a:rPr lang="en-US" baseline="0" dirty="0"/>
              <a:t> </a:t>
            </a:r>
            <a:r>
              <a:rPr lang="en-US" baseline="0" dirty="0" smtClean="0"/>
              <a:t>to developing countries.</a:t>
            </a:r>
          </a:p>
          <a:p>
            <a:r>
              <a:rPr lang="en-US" baseline="0" dirty="0" smtClean="0"/>
              <a:t>Moreover, a country is better off not committing.</a:t>
            </a:r>
          </a:p>
          <a:p>
            <a:r>
              <a:rPr lang="en-US" baseline="0" dirty="0" smtClean="0"/>
              <a:t>It is apt to get profitable CDM projects and likely more green funds.</a:t>
            </a:r>
          </a:p>
          <a:p>
            <a:r>
              <a:rPr lang="en-US" baseline="0" dirty="0" smtClean="0"/>
              <a:t>There is no enforcement, encouraging free-riding and undermining cooperation.</a:t>
            </a:r>
          </a:p>
          <a:p>
            <a:r>
              <a:rPr lang="en-US" baseline="0" dirty="0" smtClean="0"/>
              <a:t>Developing countries are pitted against developed countries.</a:t>
            </a:r>
          </a:p>
          <a:p>
            <a:r>
              <a:rPr lang="en-US" baseline="0" dirty="0" smtClean="0"/>
              <a:t>Poor countries have an incentive to force even deeper cuts on rich countries to make the CDM profits higher.</a:t>
            </a:r>
          </a:p>
          <a:p>
            <a:r>
              <a:rPr lang="en-US" baseline="0" dirty="0" smtClean="0"/>
              <a:t>Given the large asymmetries among countries, each quantity commitment is unique and must be separately negotiated.</a:t>
            </a:r>
          </a:p>
          <a:p>
            <a:r>
              <a:rPr lang="en-US" baseline="0" dirty="0" smtClean="0"/>
              <a:t>And each country has an incentive to bargain for a weak commitment for its own country.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see why a cap is</a:t>
            </a:r>
            <a:r>
              <a:rPr lang="en-US" baseline="0" dirty="0" smtClean="0"/>
              <a:t> risky for a developing country, consider China.</a:t>
            </a:r>
          </a:p>
          <a:p>
            <a:r>
              <a:rPr lang="en-US" baseline="0" dirty="0" smtClean="0"/>
              <a:t>The US wants to cap China below its trend line.</a:t>
            </a:r>
          </a:p>
          <a:p>
            <a:r>
              <a:rPr lang="en-US" baseline="0" dirty="0" smtClean="0"/>
              <a:t>In 2000, its trend line let to 3.5B tons in 2010.</a:t>
            </a:r>
          </a:p>
          <a:p>
            <a:r>
              <a:rPr lang="en-US" baseline="0" dirty="0" smtClean="0"/>
              <a:t>It’s emissions turned out to be 7B.</a:t>
            </a:r>
          </a:p>
          <a:p>
            <a:r>
              <a:rPr lang="en-US" baseline="0" dirty="0" smtClean="0"/>
              <a:t>Committing to a cap would mean buying 3.5B permits from other countries.</a:t>
            </a:r>
          </a:p>
          <a:p>
            <a:r>
              <a:rPr lang="en-US" baseline="0" dirty="0" smtClean="0"/>
              <a:t>Committing to a price would mean collecting and keeping $100B in carbon revenue.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see why caps are unfair, consider India.</a:t>
            </a:r>
          </a:p>
          <a:p>
            <a:r>
              <a:rPr lang="en-US" dirty="0" smtClean="0"/>
              <a:t>A trend</a:t>
            </a:r>
            <a:r>
              <a:rPr lang="en-US" baseline="0" dirty="0" smtClean="0"/>
              <a:t> line cap on India would put India’s limit at less than what the US emitted in 1880.</a:t>
            </a:r>
          </a:p>
          <a:p>
            <a:r>
              <a:rPr lang="en-US" baseline="0" dirty="0" smtClean="0"/>
              <a:t>India naturally asks why it should be capped so 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quantity caps game</a:t>
            </a:r>
            <a:r>
              <a:rPr lang="en-US" baseline="0" dirty="0" smtClean="0"/>
              <a:t> when viewed as a non-cooperative  game is essentially a multi-player, indefinitely repeated, prisoner’s dilemma with large asymmetries among the players. We understand a lot about the challenges of sustaining cooperation in such a game. </a:t>
            </a:r>
          </a:p>
          <a:p>
            <a:r>
              <a:rPr lang="en-US" baseline="0" dirty="0" smtClean="0"/>
              <a:t>Many players, large asymmetries, short-sighted decision makers, limited information, and lack of enforcement make cooperation difficult to achieve, despite the mutual 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change</a:t>
            </a:r>
            <a:r>
              <a:rPr lang="en-US" baseline="0" dirty="0" smtClean="0"/>
              <a:t> the game. Rather the play the non-cooperative policy game, we should focus on:</a:t>
            </a:r>
          </a:p>
          <a:p>
            <a:r>
              <a:rPr lang="en-US" baseline="0" dirty="0" smtClean="0"/>
              <a:t>Building cooperation</a:t>
            </a:r>
          </a:p>
          <a:p>
            <a:r>
              <a:rPr lang="en-US" baseline="0" dirty="0" smtClean="0"/>
              <a:t>Providing strong incentives for performance</a:t>
            </a:r>
          </a:p>
          <a:p>
            <a:r>
              <a:rPr lang="en-US" baseline="0" dirty="0" smtClean="0"/>
              <a:t>Recognize the need for enforcement</a:t>
            </a:r>
          </a:p>
          <a:p>
            <a:r>
              <a:rPr lang="en-US" baseline="0" dirty="0" smtClean="0"/>
              <a:t>While keeping the design as simple as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just two global parameters in the plan. These are set in international negotiation.</a:t>
            </a:r>
          </a:p>
          <a:p>
            <a:r>
              <a:rPr lang="en-US" baseline="0" dirty="0" smtClean="0"/>
              <a:t>The first is the carbon price target, PT.  We will use $30/ton throughout today as an example.</a:t>
            </a:r>
          </a:p>
          <a:p>
            <a:r>
              <a:rPr lang="en-US" baseline="0" dirty="0" smtClean="0"/>
              <a:t>The second is the Green-fund price, G. $2/ton will be used in examples.</a:t>
            </a:r>
          </a:p>
          <a:p>
            <a:r>
              <a:rPr lang="en-US" baseline="0" dirty="0" smtClean="0"/>
              <a:t>The revenues generated from carbon pricing stay within the country. </a:t>
            </a:r>
          </a:p>
          <a:p>
            <a:r>
              <a:rPr lang="en-US" baseline="0" dirty="0" smtClean="0"/>
              <a:t>The Green fund price, or clean development incentive, transfers money from high emitting countries to low emitting countries.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0" dirty="0" smtClean="0"/>
              <a:t>Today Steve and I will to discuss a plan for global carbon pricing.</a:t>
            </a:r>
          </a:p>
          <a:p>
            <a:r>
              <a:rPr lang="en-US" sz="1600" b="0" dirty="0" smtClean="0"/>
              <a:t>I</a:t>
            </a:r>
            <a:r>
              <a:rPr lang="en-US" sz="1600" b="0" baseline="0" dirty="0" smtClean="0"/>
              <a:t> will begin with the problems of Copenhagen, and then describe how a price commitment works.</a:t>
            </a:r>
          </a:p>
          <a:p>
            <a:r>
              <a:rPr lang="en-US" sz="1600" b="0" baseline="0" dirty="0" smtClean="0"/>
              <a:t>Then I’ll pass the baton to Steve who will </a:t>
            </a:r>
          </a:p>
          <a:p>
            <a:r>
              <a:rPr lang="en-US" sz="1600" b="0" baseline="0" dirty="0" smtClean="0"/>
              <a:t>	show how remarkably inexpensive a price commitment can be, </a:t>
            </a:r>
          </a:p>
          <a:p>
            <a:r>
              <a:rPr lang="en-US" sz="1600" b="0" baseline="0" dirty="0" smtClean="0"/>
              <a:t>	explain why it is the right approach, and </a:t>
            </a:r>
          </a:p>
          <a:p>
            <a:r>
              <a:rPr lang="en-US" sz="1600" b="0" baseline="0" dirty="0" smtClean="0"/>
              <a:t>	show why key countries like the US and China should like an effective price commitment.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We’ve already</a:t>
            </a:r>
            <a:r>
              <a:rPr lang="en-US" baseline="0" dirty="0" smtClean="0"/>
              <a:t> mentioned the importance of policy flexibility at the national level.</a:t>
            </a:r>
          </a:p>
          <a:p>
            <a:r>
              <a:rPr lang="en-US" baseline="0" dirty="0" smtClean="0"/>
              <a:t>The price target can be met with a cap-and-trade, a carbon tax, or some combination of the two.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foster cooperation and participation,</a:t>
            </a:r>
            <a:r>
              <a:rPr lang="en-US" baseline="0" dirty="0"/>
              <a:t> </a:t>
            </a:r>
            <a:r>
              <a:rPr lang="en-US" baseline="0" dirty="0" smtClean="0"/>
              <a:t>countries have flexibility in how they meet the price target, and indeed, whether they meet the price target.</a:t>
            </a:r>
          </a:p>
          <a:p>
            <a:r>
              <a:rPr lang="en-US" baseline="0" dirty="0" smtClean="0"/>
              <a:t>If you don’t meet the global price target, you buy carbon revenue credits from a country that is exceeding the target.</a:t>
            </a:r>
          </a:p>
          <a:p>
            <a:r>
              <a:rPr lang="en-US" baseline="0" dirty="0" smtClean="0"/>
              <a:t>The technical parameter Z provides the performance incentive to meet the target; </a:t>
            </a:r>
          </a:p>
          <a:p>
            <a:r>
              <a:rPr lang="en-US" baseline="0" dirty="0" smtClean="0"/>
              <a:t>If you over price, you receive a payment; if you under price you make a payment. A Z of about 10% should be sufficient to balance the market.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when</a:t>
            </a:r>
            <a:r>
              <a:rPr lang="en-US" baseline="0" dirty="0" smtClean="0"/>
              <a:t> we increase Z, we increase a country’s incentive to meet or exceed the revenue target, as a result global carbon revenues increase.</a:t>
            </a:r>
          </a:p>
          <a:p>
            <a:r>
              <a:rPr lang="en-US" baseline="0" dirty="0" smtClean="0"/>
              <a:t>Z can be adjusted annually so that the global average price equals the price target.</a:t>
            </a:r>
          </a:p>
          <a:p>
            <a:r>
              <a:rPr lang="en-US" baseline="0" dirty="0" smtClean="0"/>
              <a:t>Different countries can price carbon differently and the price can vary within the country reflecting other factors, but on average the global price is at the target.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green fund payments reward</a:t>
            </a:r>
            <a:r>
              <a:rPr lang="en-US" baseline="0" dirty="0" smtClean="0"/>
              <a:t> low emitting countries.</a:t>
            </a:r>
          </a:p>
          <a:p>
            <a:r>
              <a:rPr lang="en-US" baseline="0" dirty="0" smtClean="0"/>
              <a:t>The size of the payment is based simply on the green fund price and the difference between the country’s emissions and the world average emissions.</a:t>
            </a:r>
          </a:p>
          <a:p>
            <a:r>
              <a:rPr lang="en-US" baseline="0" dirty="0" smtClean="0"/>
              <a:t>World average emissions are about 5/tons/person/year</a:t>
            </a:r>
          </a:p>
          <a:p>
            <a:r>
              <a:rPr lang="en-US" baseline="0" dirty="0" smtClean="0"/>
              <a:t>A high-emitting country with emissions of 10/tons/person/year</a:t>
            </a:r>
          </a:p>
          <a:p>
            <a:r>
              <a:rPr lang="en-US" baseline="0" dirty="0" smtClean="0"/>
              <a:t>A low-emitting country like India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green fund or clean development incentive replaces CDM projects.</a:t>
            </a:r>
          </a:p>
          <a:p>
            <a:r>
              <a:rPr lang="en-US" dirty="0" smtClean="0"/>
              <a:t>It also provides</a:t>
            </a:r>
            <a:r>
              <a:rPr lang="en-US" baseline="0" dirty="0" smtClean="0"/>
              <a:t> a further performance incentive.</a:t>
            </a:r>
          </a:p>
          <a:p>
            <a:r>
              <a:rPr lang="en-US" baseline="0" dirty="0" smtClean="0"/>
              <a:t>Any payments to low-emitting countries are scaled back based on its carbon price relative to the target.</a:t>
            </a:r>
          </a:p>
          <a:p>
            <a:r>
              <a:rPr lang="en-US" baseline="0" dirty="0" smtClean="0"/>
              <a:t>The CDI also rewards other programs countries take to reduce emissions that are outside of carbon pricing.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final</a:t>
            </a:r>
            <a:r>
              <a:rPr lang="en-US" baseline="0" dirty="0" smtClean="0"/>
              <a:t> piece of the plan is enforcement.</a:t>
            </a:r>
          </a:p>
          <a:p>
            <a:r>
              <a:rPr lang="en-US" baseline="0" dirty="0" smtClean="0"/>
              <a:t>Our plan has strong incentives for both participation and performance.</a:t>
            </a:r>
          </a:p>
          <a:p>
            <a:r>
              <a:rPr lang="en-US" baseline="0" dirty="0" smtClean="0"/>
              <a:t>Nonetheless it is still important to provide a means of backstop enforcement.</a:t>
            </a:r>
          </a:p>
          <a:p>
            <a:r>
              <a:rPr lang="en-US" baseline="0" dirty="0" smtClean="0"/>
              <a:t>Trade sanctions provides such an enforcement instrument, and have been supported by the WTO.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that is the plan in rough detail. Now I pass the baton to Steve.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Everyone forgets the best climate policy ever.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OPEC’s carbon-pricing policy.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Some say it only worked by causing a recession.  Not true.</a:t>
            </a:r>
          </a:p>
          <a:p>
            <a:r>
              <a:rPr lang="en-US" sz="1600" b="1" dirty="0" smtClean="0"/>
              <a:t>Some say the carbon savings was all a coincidence,</a:t>
            </a:r>
          </a:p>
          <a:p>
            <a:r>
              <a:rPr lang="en-US" sz="1600" b="1" dirty="0" smtClean="0"/>
              <a:t>From new nuclear plants. </a:t>
            </a:r>
          </a:p>
          <a:p>
            <a:r>
              <a:rPr lang="en-US" sz="1600" b="1" dirty="0" smtClean="0"/>
              <a:t>So I recalculated emissions with coal-fire nuclear plants.</a:t>
            </a:r>
          </a:p>
          <a:p>
            <a:r>
              <a:rPr lang="en-US" sz="1600" b="1" dirty="0" smtClean="0"/>
              <a:t>You can see the result.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By the end of the policy we were saving 2 billion tons/ year.</a:t>
            </a:r>
          </a:p>
          <a:p>
            <a:r>
              <a:rPr lang="en-US" sz="1600" b="1" dirty="0" smtClean="0"/>
              <a:t>And we still are. That’s 70 billion tons. Just for the U.S.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Our focus</a:t>
            </a:r>
            <a:r>
              <a:rPr lang="en-US" b="0" baseline="0" dirty="0" smtClean="0"/>
              <a:t> is at the international level. What should be the basis of an international treaty?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pricing carbon is most important, and the good news is that it’s cheap.</a:t>
            </a:r>
          </a:p>
          <a:p>
            <a:endParaRPr lang="en-US" dirty="0" smtClean="0"/>
          </a:p>
          <a:p>
            <a:r>
              <a:rPr lang="en-US" dirty="0" smtClean="0"/>
              <a:t>There’s a standard formula everyone should know.</a:t>
            </a:r>
          </a:p>
          <a:p>
            <a:r>
              <a:rPr lang="en-US" dirty="0" smtClean="0"/>
              <a:t>Here’s an example of how it is used by the US EPA.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cheapest pre-paid cell phone in $0.27 per day and you can only talk 1 minute per day.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Carbon pricing does</a:t>
            </a:r>
            <a:r>
              <a:rPr lang="en-US" baseline="0" dirty="0" smtClean="0"/>
              <a:t> not mean a global carbon tax.</a:t>
            </a:r>
          </a:p>
          <a:p>
            <a:r>
              <a:rPr lang="en-US" baseline="0" dirty="0" smtClean="0"/>
              <a:t>An international price commitment can be implemented at the country level with cap-and-trade, a carbon tax, or both.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 international commitment to a cap can be implemented at the country level with cap-and-trade, a carbon tax, or both.</a:t>
            </a:r>
          </a:p>
          <a:p>
            <a:r>
              <a:rPr lang="en-US" baseline="0" dirty="0" smtClean="0"/>
              <a:t>The international commitment is distinct from the national policies that support it. </a:t>
            </a:r>
          </a:p>
          <a:p>
            <a:r>
              <a:rPr lang="en-US" baseline="0" dirty="0" smtClean="0"/>
              <a:t>Each country can decide how it wants to support the carbon price. This flexibility encourages participation.</a:t>
            </a:r>
          </a:p>
          <a:p>
            <a:r>
              <a:rPr lang="en-US" baseline="0" dirty="0" smtClean="0"/>
              <a:t>The essential element is that the carbon price is the metric for comparing and rewarding national policies.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2986-0357-42DA-9239-9484BF1851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what do we want from an international commitment?</a:t>
            </a:r>
          </a:p>
          <a:p>
            <a:r>
              <a:rPr lang="en-US" baseline="0" dirty="0" smtClean="0"/>
              <a:t>A high goal like 80% reductions by 2050 seems desirable, but that is putting the cart in front of the horse.</a:t>
            </a:r>
          </a:p>
          <a:p>
            <a:r>
              <a:rPr lang="en-US" baseline="0" dirty="0" smtClean="0"/>
              <a:t>We must first establish cooperation and then set high goals.</a:t>
            </a:r>
          </a:p>
          <a:p>
            <a:r>
              <a:rPr lang="en-US" baseline="0" dirty="0" smtClean="0"/>
              <a:t>Starting with costly goals encourages free-riders and inhibits agreement.</a:t>
            </a:r>
          </a:p>
          <a:p>
            <a:r>
              <a:rPr lang="en-US" baseline="0" dirty="0" smtClean="0"/>
              <a:t>This is what we have seen with Kyoto.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Copenhagen is continuing this failed tradition.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 years after Kyoto,</a:t>
            </a:r>
            <a:r>
              <a:rPr lang="en-US" baseline="0" dirty="0" smtClean="0"/>
              <a:t> all that emerges from Copenhagen is a fill-in-the-blank agreement.</a:t>
            </a:r>
          </a:p>
          <a:p>
            <a:r>
              <a:rPr lang="en-US" baseline="0" dirty="0" smtClean="0"/>
              <a:t>Developed countries get to specify emission targets. What they hope to accomplish in 2020.</a:t>
            </a:r>
          </a:p>
          <a:p>
            <a:r>
              <a:rPr lang="en-US" baseline="0" dirty="0" smtClean="0"/>
              <a:t>Developing countries are not ignored, but no caps here. Rather they specify “nationally appropriate mitigation actions.”</a:t>
            </a:r>
          </a:p>
          <a:p>
            <a:r>
              <a:rPr lang="en-US" baseline="0" dirty="0" smtClean="0"/>
              <a:t>In our view this is no basis for a stable and effective cooperative agreement.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the blanks</a:t>
            </a:r>
            <a:r>
              <a:rPr lang="en-US" baseline="0" dirty="0" smtClean="0"/>
              <a:t> have already been filled in. </a:t>
            </a:r>
          </a:p>
          <a:p>
            <a:r>
              <a:rPr lang="en-US" baseline="0" dirty="0" smtClean="0"/>
              <a:t>China will endeavor to lower its carbon intensity by an amount consistent with business as usual.</a:t>
            </a:r>
          </a:p>
          <a:p>
            <a:r>
              <a:rPr lang="en-US" baseline="0" dirty="0" smtClean="0"/>
              <a:t>This is the same reduction we have seen over the previous 15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</a:t>
            </a:r>
            <a:r>
              <a:rPr lang="en-US" baseline="0" dirty="0" smtClean="0"/>
              <a:t> is shooting for reductions in the range of 17%.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1CD4-1B6B-4A00-901F-CE46F75A5041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CA6F-44DA-4CF1-AEB4-50F1DAA7DAD3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0467-AB0C-42AF-9C15-C61BA05025FF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tIns="0" bIns="182880">
            <a:normAutofit/>
          </a:bodyPr>
          <a:lstStyle>
            <a:lvl1pPr>
              <a:defRPr sz="4200" b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F2EF-5579-4D24-AC6F-ED7C2ACA9A4A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2E9-9B22-4455-A425-B21E686AF973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1189-23FC-44FE-9DE6-20835FD2A13E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B855-0D9A-4AB9-B349-75871F683F9F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E401-1F46-4412-AEC8-D2539848AAD1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51B-D16A-433F-9806-5B0B0C367563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519A-828D-43FD-9B15-77C6A7A63461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8049-7623-4163-8B26-1C5358DBDCD5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8108-59C3-4D86-9A4A-4005A172DE05}" type="datetime1">
              <a:rPr lang="en-US" smtClean="0"/>
              <a:pPr/>
              <a:t>2/27/2010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FCFB-C14D-48A8-8D12-E88864A0A7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35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Carbon Pricing: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Better Climate Commitment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57575"/>
            <a:ext cx="6400800" cy="21812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Peter Cramton,  University of Maryland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Steven Stoft,  Global Energy Policy Center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World Bank, 24 February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in the Accord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7656"/>
            <a:ext cx="8229600" cy="4148507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Any mention of targets or caps</a:t>
            </a:r>
          </a:p>
          <a:p>
            <a:pPr algn="ctr">
              <a:buNone/>
            </a:pPr>
            <a:r>
              <a:rPr lang="en-US" dirty="0" smtClean="0"/>
              <a:t>for developing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Monday-Morning Quarterbacks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 smtClean="0"/>
              <a:t>“The focus has been on targets and timetables. … [for] an international agreement, it doesn't make any sense.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/>
              <a:t>—Scott Barrett, pre-Copenhagen</a:t>
            </a:r>
          </a:p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820000"/>
                </a:solidFill>
              </a:rPr>
              <a:t>Developing countries will not accept internationally set caps</a:t>
            </a:r>
            <a:r>
              <a:rPr lang="en-US" sz="2800" dirty="0" smtClean="0"/>
              <a:t>. … a global carbon price can provide a fair and effective standard, and it is the best hope for international cooperation.</a:t>
            </a:r>
          </a:p>
          <a:p>
            <a:pPr marL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alibri"/>
              </a:rPr>
              <a:t>—</a:t>
            </a:r>
            <a:r>
              <a:rPr lang="en-US" sz="2800" i="1" dirty="0" smtClean="0">
                <a:latin typeface="Calibri"/>
              </a:rPr>
              <a:t>Stoft</a:t>
            </a:r>
            <a:r>
              <a:rPr lang="en-US" sz="2800" dirty="0" smtClean="0">
                <a:latin typeface="Calibri"/>
              </a:rPr>
              <a:t>, 2008</a:t>
            </a:r>
          </a:p>
          <a:p>
            <a:pPr marL="0">
              <a:spcBef>
                <a:spcPts val="1800"/>
              </a:spcBef>
              <a:buNone/>
            </a:pPr>
            <a:r>
              <a:rPr lang="en-US" sz="2800" dirty="0" smtClean="0"/>
              <a:t>“The targets approach is destined, I believe, quickly to reach an impasse.</a:t>
            </a:r>
          </a:p>
          <a:p>
            <a:pPr marL="0" algn="r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2800" dirty="0" smtClean="0"/>
              <a:t>—</a:t>
            </a:r>
            <a:r>
              <a:rPr lang="en-US" sz="2800" i="1" dirty="0" smtClean="0"/>
              <a:t>Stiglitz, 2007</a:t>
            </a:r>
          </a:p>
          <a:p>
            <a:pPr marL="0" algn="r">
              <a:lnSpc>
                <a:spcPct val="20000"/>
              </a:lnSpc>
              <a:spcBef>
                <a:spcPts val="0"/>
              </a:spcBef>
              <a:buNone/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066" y="4505511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Games / strategy / 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(3)  What's Been Missing?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Current Game: Perverse Incentives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commitment:  a </a:t>
            </a:r>
            <a:r>
              <a:rPr lang="en-US" dirty="0" smtClean="0">
                <a:solidFill>
                  <a:srgbClr val="820000"/>
                </a:solidFill>
              </a:rPr>
              <a:t>risky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20000"/>
                </a:solidFill>
              </a:rPr>
              <a:t>unfair</a:t>
            </a:r>
            <a:r>
              <a:rPr lang="en-US" dirty="0" smtClean="0"/>
              <a:t> cap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do </a:t>
            </a:r>
            <a:r>
              <a:rPr lang="en-US" dirty="0" smtClean="0">
                <a:solidFill>
                  <a:srgbClr val="820000"/>
                </a:solidFill>
              </a:rPr>
              <a:t>not commit</a:t>
            </a:r>
            <a:r>
              <a:rPr lang="en-US" dirty="0" smtClean="0"/>
              <a:t>, </a:t>
            </a:r>
          </a:p>
          <a:p>
            <a:pPr marL="971550" lvl="1" indent="-514350">
              <a:spcBef>
                <a:spcPts val="0"/>
              </a:spcBef>
            </a:pPr>
            <a:r>
              <a:rPr lang="en-US" dirty="0" smtClean="0"/>
              <a:t>you get </a:t>
            </a:r>
            <a:r>
              <a:rPr lang="en-US" dirty="0" smtClean="0">
                <a:solidFill>
                  <a:srgbClr val="820000"/>
                </a:solidFill>
              </a:rPr>
              <a:t>profitable</a:t>
            </a:r>
            <a:r>
              <a:rPr lang="en-US" dirty="0" smtClean="0"/>
              <a:t> Clean-Development-Mechanism projects instead</a:t>
            </a:r>
          </a:p>
          <a:p>
            <a:pPr marL="971550" lvl="1" indent="-514350">
              <a:spcBef>
                <a:spcPts val="0"/>
              </a:spcBef>
            </a:pPr>
            <a:r>
              <a:rPr lang="en-US" dirty="0" smtClean="0"/>
              <a:t>you might get more Green Funds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820000"/>
                </a:solidFill>
              </a:rPr>
              <a:t>no enforcement</a:t>
            </a:r>
            <a:r>
              <a:rPr lang="en-US" dirty="0" smtClean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 rich countries commit to deeper cuts, poor countries will get more CDM profits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100 unique commitments are needed,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Weaker commitments are rewarded monetarily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Cap Is Risky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3532" cy="48307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US wants China to cap itself below its trend line.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In 2000, its trend line pointed to 3.5B tons in 2010.</a:t>
            </a:r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It's BAU turned out to be above 7.0B tons.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Commitment to this cap would have meant buying 3.5B permits on the world market for ~ $100B.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>
                <a:solidFill>
                  <a:srgbClr val="820000"/>
                </a:solidFill>
              </a:rPr>
              <a:t>Committing to a price </a:t>
            </a:r>
            <a:r>
              <a:rPr lang="en-US" dirty="0" smtClean="0"/>
              <a:t>would mean collecting and </a:t>
            </a:r>
            <a:r>
              <a:rPr lang="en-US" b="1" i="1" dirty="0" smtClean="0">
                <a:solidFill>
                  <a:srgbClr val="820000"/>
                </a:solidFill>
              </a:rPr>
              <a:t>keeping</a:t>
            </a:r>
            <a:r>
              <a:rPr lang="en-US" dirty="0" smtClean="0"/>
              <a:t> $100B in carbon revenue.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Caps Appear Unfair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If India accepted a trend line cap. It would be capped at under 1.5 tons/person.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That is less than the US emitted in 1880.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Why should India be capped so low just because others have emitted so much?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Public Goods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52625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The non-cooperative policy game is a: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/>
              <a:t>Multi-player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/>
              <a:t>Indefinitely repeated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 smtClean="0"/>
              <a:t>Prisoners' Dilemma (PD) game</a:t>
            </a:r>
            <a:endParaRPr lang="en-US" dirty="0"/>
          </a:p>
        </p:txBody>
      </p:sp>
      <p:graphicFrame>
        <p:nvGraphicFramePr>
          <p:cNvPr id="86" name="Table 85"/>
          <p:cNvGraphicFramePr>
            <a:graphicFrameLocks noGrp="1"/>
          </p:cNvGraphicFramePr>
          <p:nvPr/>
        </p:nvGraphicFramePr>
        <p:xfrm>
          <a:off x="4752753" y="3171825"/>
          <a:ext cx="3934047" cy="3230880"/>
        </p:xfrm>
        <a:graphic>
          <a:graphicData uri="http://schemas.openxmlformats.org/drawingml/2006/table">
            <a:tbl>
              <a:tblPr/>
              <a:tblGrid>
                <a:gridCol w="1733108"/>
                <a:gridCol w="1073889"/>
                <a:gridCol w="1127050"/>
              </a:tblGrid>
              <a:tr h="106968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Player </a:t>
                      </a:r>
                      <a:r>
                        <a:rPr lang="en-US" sz="2800" b="1" baseline="0" dirty="0" smtClean="0"/>
                        <a:t>  #1</a:t>
                      </a:r>
                    </a:p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800" b="1" baseline="0" dirty="0" smtClean="0"/>
                        <a:t>#2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Abate</a:t>
                      </a:r>
                      <a:endParaRPr lang="en-US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Pollute</a:t>
                      </a:r>
                      <a:endParaRPr lang="en-US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239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Abate</a:t>
                      </a:r>
                      <a:endParaRPr lang="en-US" sz="2400" b="1" dirty="0"/>
                    </a:p>
                  </a:txBody>
                  <a:tcPr marR="18288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4</a:t>
                      </a:r>
                    </a:p>
                    <a:p>
                      <a:r>
                        <a:rPr lang="en-US" sz="3200" b="1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6</a:t>
                      </a:r>
                    </a:p>
                    <a:p>
                      <a:r>
                        <a:rPr lang="en-US" sz="3200" b="1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972436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Pollute</a:t>
                      </a:r>
                      <a:endParaRPr lang="en-US" sz="2400" b="1" dirty="0"/>
                    </a:p>
                  </a:txBody>
                  <a:tcPr marR="18288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0</a:t>
                      </a:r>
                    </a:p>
                    <a:p>
                      <a:r>
                        <a:rPr lang="en-US" sz="3200" b="1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2</a:t>
                      </a:r>
                    </a:p>
                    <a:p>
                      <a:r>
                        <a:rPr lang="en-US" sz="3200" b="1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356616" y="3686175"/>
            <a:ext cx="4343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Challenges: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Many players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Large asymmetries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Short-sighted decision makers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Limited information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Lack of enforcement</a:t>
            </a:r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Focus on</a:t>
            </a:r>
          </a:p>
          <a:p>
            <a:pPr lvl="1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Cooperation</a:t>
            </a:r>
          </a:p>
          <a:p>
            <a:pPr lvl="1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Incentives</a:t>
            </a:r>
          </a:p>
          <a:p>
            <a:pPr lvl="1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Enforcement</a:t>
            </a:r>
          </a:p>
          <a:p>
            <a:pPr lvl="1"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Simplicity</a:t>
            </a:r>
          </a:p>
          <a:p>
            <a:endParaRPr lang="en-US" dirty="0" smtClean="0"/>
          </a:p>
          <a:p>
            <a:pPr algn="r">
              <a:buNone/>
            </a:pPr>
            <a:r>
              <a:rPr lang="en-US" sz="3000" b="1" dirty="0" smtClean="0">
                <a:solidFill>
                  <a:srgbClr val="820000"/>
                </a:solidFill>
              </a:rPr>
              <a:t>Here's our design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Global Carbon Pricing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(4)  A Better Commitment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6464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b="1" dirty="0" smtClean="0"/>
              <a:t>Two global parameters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Global carbon price target =  </a:t>
            </a:r>
            <a:r>
              <a:rPr lang="en-US" i="1" dirty="0" smtClean="0">
                <a:latin typeface="Arial Black" pitchFamily="34" charset="0"/>
              </a:rPr>
              <a:t>P</a:t>
            </a:r>
            <a:r>
              <a:rPr lang="en-US" i="1" baseline="30000" dirty="0" smtClean="0">
                <a:latin typeface="Arial Black" pitchFamily="34" charset="0"/>
              </a:rPr>
              <a:t>T</a:t>
            </a:r>
            <a:r>
              <a:rPr lang="en-US" baseline="30000" dirty="0" smtClean="0">
                <a:latin typeface="Cooper Std Black" pitchFamily="18" charset="0"/>
              </a:rPr>
              <a:t> </a:t>
            </a:r>
            <a:r>
              <a:rPr lang="en-US" dirty="0" smtClean="0"/>
              <a:t> ~ $30/ton 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Global Green-Fund price    = 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G</a:t>
            </a:r>
            <a:r>
              <a:rPr lang="en-US" dirty="0" smtClean="0"/>
              <a:t>    ~ $2/ton</a:t>
            </a:r>
            <a:br>
              <a:rPr lang="en-US" dirty="0" smtClean="0"/>
            </a:br>
            <a:r>
              <a:rPr lang="en-US" sz="2600" dirty="0" smtClean="0"/>
              <a:t>(Clean Development Incentive, CDI)</a:t>
            </a:r>
            <a:r>
              <a:rPr lang="en-US" dirty="0" smtClean="0"/>
              <a:t> 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 	</a:t>
            </a:r>
            <a:endParaRPr lang="en-US" dirty="0" smtClean="0"/>
          </a:p>
          <a:p>
            <a:pPr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endParaRPr lang="en-US" dirty="0" smtClean="0"/>
          </a:p>
          <a:p>
            <a:pPr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endParaRPr lang="en-US" dirty="0" smtClean="0"/>
          </a:p>
          <a:p>
            <a:pPr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endParaRPr lang="en-US" sz="1400" dirty="0" smtClean="0"/>
          </a:p>
          <a:p>
            <a:pPr lvl="2">
              <a:spcBef>
                <a:spcPts val="1200"/>
              </a:spcBef>
              <a:buNone/>
            </a:pPr>
            <a:r>
              <a:rPr lang="en-US" dirty="0" smtClean="0"/>
              <a:t>		</a:t>
            </a:r>
            <a:r>
              <a:rPr lang="en-US" sz="2800" b="1" i="1" dirty="0" smtClean="0"/>
              <a:t>E</a:t>
            </a:r>
            <a:r>
              <a:rPr lang="en-US" b="1" dirty="0" smtClean="0"/>
              <a:t>  = the country's emissions / person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31952" y="4062673"/>
            <a:ext cx="7552536" cy="1148316"/>
            <a:chOff x="838262" y="4338084"/>
            <a:chExt cx="7552536" cy="1148316"/>
          </a:xfrm>
        </p:grpSpPr>
        <p:sp>
          <p:nvSpPr>
            <p:cNvPr id="14" name="TextBox 13"/>
            <p:cNvSpPr txBox="1"/>
            <p:nvPr/>
          </p:nvSpPr>
          <p:spPr>
            <a:xfrm>
              <a:off x="7570381" y="4635243"/>
              <a:ext cx="714107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200" i="1" dirty="0" smtClean="0">
                  <a:latin typeface="Arial Black" pitchFamily="34" charset="0"/>
                </a:rPr>
                <a:t>P</a:t>
              </a:r>
              <a:r>
                <a:rPr lang="en-US" sz="3200" i="1" baseline="30000" dirty="0" smtClean="0">
                  <a:latin typeface="Arial Black" pitchFamily="34" charset="0"/>
                </a:rPr>
                <a:t>T</a:t>
              </a:r>
              <a:endParaRPr lang="en-US" sz="3200" i="1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38262" y="4338084"/>
              <a:ext cx="7552536" cy="1148316"/>
              <a:chOff x="838262" y="4338084"/>
              <a:chExt cx="7552536" cy="1148316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658679" y="4338084"/>
                <a:ext cx="5911702" cy="1148316"/>
                <a:chOff x="1658679" y="4338084"/>
                <a:chExt cx="5911702" cy="1148316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658679" y="4338084"/>
                  <a:ext cx="5911702" cy="1148316"/>
                  <a:chOff x="1212112" y="4189228"/>
                  <a:chExt cx="5911702" cy="1148316"/>
                </a:xfrm>
              </p:grpSpPr>
              <p:sp>
                <p:nvSpPr>
                  <p:cNvPr id="4" name="Rounded Rectangle 3"/>
                  <p:cNvSpPr/>
                  <p:nvPr/>
                </p:nvSpPr>
                <p:spPr>
                  <a:xfrm>
                    <a:off x="1212112" y="4189228"/>
                    <a:ext cx="2062716" cy="1148316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/>
                      <a:t>High </a:t>
                    </a:r>
                    <a:r>
                      <a:rPr lang="en-US" sz="3200" b="1" i="1" dirty="0" smtClean="0"/>
                      <a:t>E</a:t>
                    </a:r>
                    <a:r>
                      <a:rPr lang="en-US" sz="3200" dirty="0" smtClean="0"/>
                      <a:t> Countries</a:t>
                    </a:r>
                    <a:endParaRPr lang="en-US" sz="3200" dirty="0"/>
                  </a:p>
                </p:txBody>
              </p:sp>
              <p:sp>
                <p:nvSpPr>
                  <p:cNvPr id="5" name="Rounded Rectangle 4"/>
                  <p:cNvSpPr/>
                  <p:nvPr/>
                </p:nvSpPr>
                <p:spPr>
                  <a:xfrm>
                    <a:off x="5061098" y="4189228"/>
                    <a:ext cx="2062716" cy="1148316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/>
                      <a:t>Low </a:t>
                    </a:r>
                    <a:r>
                      <a:rPr lang="en-US" sz="3200" b="1" i="1" dirty="0" smtClean="0"/>
                      <a:t>E</a:t>
                    </a:r>
                    <a:r>
                      <a:rPr lang="en-US" sz="3200" dirty="0" smtClean="0"/>
                      <a:t> Countries</a:t>
                    </a:r>
                    <a:endParaRPr lang="en-US" sz="3200" dirty="0"/>
                  </a:p>
                </p:txBody>
              </p:sp>
              <p:cxnSp>
                <p:nvCxnSpPr>
                  <p:cNvPr id="6" name="Straight Arrow Connector 5"/>
                  <p:cNvCxnSpPr>
                    <a:stCxn id="4" idx="3"/>
                    <a:endCxn id="5" idx="1"/>
                  </p:cNvCxnSpPr>
                  <p:nvPr/>
                </p:nvCxnSpPr>
                <p:spPr>
                  <a:xfrm>
                    <a:off x="3274828" y="4763386"/>
                    <a:ext cx="1786270" cy="1588"/>
                  </a:xfrm>
                  <a:prstGeom prst="straightConnector1">
                    <a:avLst/>
                  </a:prstGeom>
                  <a:ln w="63500">
                    <a:solidFill>
                      <a:srgbClr val="00B050"/>
                    </a:solidFill>
                    <a:tailEnd type="arrow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721395" y="4338084"/>
                  <a:ext cx="178627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b="1" i="1" dirty="0" smtClean="0">
                      <a:ln w="12700">
                        <a:solidFill>
                          <a:schemeClr val="tx1"/>
                        </a:solidFill>
                      </a:ln>
                      <a:solidFill>
                        <a:srgbClr val="00EF00"/>
                      </a:solidFill>
                      <a:latin typeface="Verdana" pitchFamily="34" charset="0"/>
                    </a:rPr>
                    <a:t>G</a:t>
                  </a:r>
                  <a:endParaRPr lang="en-US" sz="3600" i="1" dirty="0"/>
                </a:p>
              </p:txBody>
            </p:sp>
          </p:grpSp>
          <p:sp>
            <p:nvSpPr>
              <p:cNvPr id="13" name="Freeform 12"/>
              <p:cNvSpPr/>
              <p:nvPr/>
            </p:nvSpPr>
            <p:spPr>
              <a:xfrm>
                <a:off x="7570381" y="4366844"/>
                <a:ext cx="820417" cy="1063543"/>
              </a:xfrm>
              <a:custGeom>
                <a:avLst/>
                <a:gdLst>
                  <a:gd name="connsiteX0" fmla="*/ 10632 w 733646"/>
                  <a:gd name="connsiteY0" fmla="*/ 0 h 1020726"/>
                  <a:gd name="connsiteX1" fmla="*/ 574158 w 733646"/>
                  <a:gd name="connsiteY1" fmla="*/ 244549 h 1020726"/>
                  <a:gd name="connsiteX2" fmla="*/ 637953 w 733646"/>
                  <a:gd name="connsiteY2" fmla="*/ 903768 h 1020726"/>
                  <a:gd name="connsiteX3" fmla="*/ 0 w 733646"/>
                  <a:gd name="connsiteY3" fmla="*/ 946298 h 1020726"/>
                  <a:gd name="connsiteX0" fmla="*/ 10632 w 737190"/>
                  <a:gd name="connsiteY0" fmla="*/ 0 h 1029587"/>
                  <a:gd name="connsiteX1" fmla="*/ 595423 w 737190"/>
                  <a:gd name="connsiteY1" fmla="*/ 191386 h 1029587"/>
                  <a:gd name="connsiteX2" fmla="*/ 637953 w 737190"/>
                  <a:gd name="connsiteY2" fmla="*/ 903768 h 1029587"/>
                  <a:gd name="connsiteX3" fmla="*/ 0 w 737190"/>
                  <a:gd name="connsiteY3" fmla="*/ 946298 h 1029587"/>
                  <a:gd name="connsiteX0" fmla="*/ 10632 w 738962"/>
                  <a:gd name="connsiteY0" fmla="*/ 12404 h 1050851"/>
                  <a:gd name="connsiteX1" fmla="*/ 606056 w 738962"/>
                  <a:gd name="connsiteY1" fmla="*/ 150628 h 1050851"/>
                  <a:gd name="connsiteX2" fmla="*/ 637953 w 738962"/>
                  <a:gd name="connsiteY2" fmla="*/ 916172 h 1050851"/>
                  <a:gd name="connsiteX3" fmla="*/ 0 w 738962"/>
                  <a:gd name="connsiteY3" fmla="*/ 958702 h 1050851"/>
                  <a:gd name="connsiteX0" fmla="*/ 0 w 738962"/>
                  <a:gd name="connsiteY0" fmla="*/ 2067 h 1052918"/>
                  <a:gd name="connsiteX1" fmla="*/ 606056 w 738962"/>
                  <a:gd name="connsiteY1" fmla="*/ 152695 h 1052918"/>
                  <a:gd name="connsiteX2" fmla="*/ 637953 w 738962"/>
                  <a:gd name="connsiteY2" fmla="*/ 918239 h 1052918"/>
                  <a:gd name="connsiteX3" fmla="*/ 0 w 738962"/>
                  <a:gd name="connsiteY3" fmla="*/ 960769 h 1052918"/>
                  <a:gd name="connsiteX0" fmla="*/ 0 w 738962"/>
                  <a:gd name="connsiteY0" fmla="*/ 23629 h 1074480"/>
                  <a:gd name="connsiteX1" fmla="*/ 606056 w 738962"/>
                  <a:gd name="connsiteY1" fmla="*/ 174257 h 1074480"/>
                  <a:gd name="connsiteX2" fmla="*/ 637953 w 738962"/>
                  <a:gd name="connsiteY2" fmla="*/ 939801 h 1074480"/>
                  <a:gd name="connsiteX3" fmla="*/ 0 w 738962"/>
                  <a:gd name="connsiteY3" fmla="*/ 982331 h 1074480"/>
                  <a:gd name="connsiteX0" fmla="*/ 0 w 738962"/>
                  <a:gd name="connsiteY0" fmla="*/ 44894 h 1095745"/>
                  <a:gd name="connsiteX1" fmla="*/ 606056 w 738962"/>
                  <a:gd name="connsiteY1" fmla="*/ 195522 h 1095745"/>
                  <a:gd name="connsiteX2" fmla="*/ 637953 w 738962"/>
                  <a:gd name="connsiteY2" fmla="*/ 961066 h 1095745"/>
                  <a:gd name="connsiteX3" fmla="*/ 0 w 738962"/>
                  <a:gd name="connsiteY3" fmla="*/ 1003596 h 1095745"/>
                  <a:gd name="connsiteX0" fmla="*/ 0 w 760228"/>
                  <a:gd name="connsiteY0" fmla="*/ 82253 h 1036881"/>
                  <a:gd name="connsiteX1" fmla="*/ 627322 w 760228"/>
                  <a:gd name="connsiteY1" fmla="*/ 136658 h 1036881"/>
                  <a:gd name="connsiteX2" fmla="*/ 659219 w 760228"/>
                  <a:gd name="connsiteY2" fmla="*/ 902202 h 1036881"/>
                  <a:gd name="connsiteX3" fmla="*/ 21266 w 760228"/>
                  <a:gd name="connsiteY3" fmla="*/ 944732 h 1036881"/>
                  <a:gd name="connsiteX0" fmla="*/ 0 w 760228"/>
                  <a:gd name="connsiteY0" fmla="*/ 118853 h 1073481"/>
                  <a:gd name="connsiteX1" fmla="*/ 627322 w 760228"/>
                  <a:gd name="connsiteY1" fmla="*/ 173258 h 1073481"/>
                  <a:gd name="connsiteX2" fmla="*/ 659219 w 760228"/>
                  <a:gd name="connsiteY2" fmla="*/ 938802 h 1073481"/>
                  <a:gd name="connsiteX3" fmla="*/ 21266 w 760228"/>
                  <a:gd name="connsiteY3" fmla="*/ 981332 h 1073481"/>
                  <a:gd name="connsiteX0" fmla="*/ 0 w 768997"/>
                  <a:gd name="connsiteY0" fmla="*/ 118853 h 1079445"/>
                  <a:gd name="connsiteX1" fmla="*/ 659127 w 768997"/>
                  <a:gd name="connsiteY1" fmla="*/ 137477 h 1079445"/>
                  <a:gd name="connsiteX2" fmla="*/ 659219 w 768997"/>
                  <a:gd name="connsiteY2" fmla="*/ 938802 h 1079445"/>
                  <a:gd name="connsiteX3" fmla="*/ 21266 w 768997"/>
                  <a:gd name="connsiteY3" fmla="*/ 981332 h 1079445"/>
                  <a:gd name="connsiteX0" fmla="*/ 0 w 820417"/>
                  <a:gd name="connsiteY0" fmla="*/ 118853 h 1063543"/>
                  <a:gd name="connsiteX1" fmla="*/ 659127 w 820417"/>
                  <a:gd name="connsiteY1" fmla="*/ 137477 h 1063543"/>
                  <a:gd name="connsiteX2" fmla="*/ 714107 w 820417"/>
                  <a:gd name="connsiteY2" fmla="*/ 922900 h 1063543"/>
                  <a:gd name="connsiteX3" fmla="*/ 21266 w 820417"/>
                  <a:gd name="connsiteY3" fmla="*/ 981332 h 1063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0417" h="1063543">
                    <a:moveTo>
                      <a:pt x="0" y="118853"/>
                    </a:moveTo>
                    <a:cubicBezTo>
                      <a:pt x="286625" y="0"/>
                      <a:pt x="540109" y="3469"/>
                      <a:pt x="659127" y="137477"/>
                    </a:cubicBezTo>
                    <a:cubicBezTo>
                      <a:pt x="778145" y="271485"/>
                      <a:pt x="820417" y="782258"/>
                      <a:pt x="714107" y="922900"/>
                    </a:cubicBezTo>
                    <a:cubicBezTo>
                      <a:pt x="607797" y="1063543"/>
                      <a:pt x="292396" y="1018546"/>
                      <a:pt x="21266" y="981332"/>
                    </a:cubicBezTo>
                  </a:path>
                </a:pathLst>
              </a:custGeom>
              <a:ln w="127000">
                <a:solidFill>
                  <a:schemeClr val="tx1">
                    <a:lumMod val="65000"/>
                    <a:lumOff val="35000"/>
                  </a:schemeClr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flipH="1">
                <a:off x="838262" y="4366844"/>
                <a:ext cx="820417" cy="1063543"/>
              </a:xfrm>
              <a:custGeom>
                <a:avLst/>
                <a:gdLst>
                  <a:gd name="connsiteX0" fmla="*/ 10632 w 733646"/>
                  <a:gd name="connsiteY0" fmla="*/ 0 h 1020726"/>
                  <a:gd name="connsiteX1" fmla="*/ 574158 w 733646"/>
                  <a:gd name="connsiteY1" fmla="*/ 244549 h 1020726"/>
                  <a:gd name="connsiteX2" fmla="*/ 637953 w 733646"/>
                  <a:gd name="connsiteY2" fmla="*/ 903768 h 1020726"/>
                  <a:gd name="connsiteX3" fmla="*/ 0 w 733646"/>
                  <a:gd name="connsiteY3" fmla="*/ 946298 h 1020726"/>
                  <a:gd name="connsiteX0" fmla="*/ 10632 w 737190"/>
                  <a:gd name="connsiteY0" fmla="*/ 0 h 1029587"/>
                  <a:gd name="connsiteX1" fmla="*/ 595423 w 737190"/>
                  <a:gd name="connsiteY1" fmla="*/ 191386 h 1029587"/>
                  <a:gd name="connsiteX2" fmla="*/ 637953 w 737190"/>
                  <a:gd name="connsiteY2" fmla="*/ 903768 h 1029587"/>
                  <a:gd name="connsiteX3" fmla="*/ 0 w 737190"/>
                  <a:gd name="connsiteY3" fmla="*/ 946298 h 1029587"/>
                  <a:gd name="connsiteX0" fmla="*/ 10632 w 738962"/>
                  <a:gd name="connsiteY0" fmla="*/ 12404 h 1050851"/>
                  <a:gd name="connsiteX1" fmla="*/ 606056 w 738962"/>
                  <a:gd name="connsiteY1" fmla="*/ 150628 h 1050851"/>
                  <a:gd name="connsiteX2" fmla="*/ 637953 w 738962"/>
                  <a:gd name="connsiteY2" fmla="*/ 916172 h 1050851"/>
                  <a:gd name="connsiteX3" fmla="*/ 0 w 738962"/>
                  <a:gd name="connsiteY3" fmla="*/ 958702 h 1050851"/>
                  <a:gd name="connsiteX0" fmla="*/ 0 w 738962"/>
                  <a:gd name="connsiteY0" fmla="*/ 2067 h 1052918"/>
                  <a:gd name="connsiteX1" fmla="*/ 606056 w 738962"/>
                  <a:gd name="connsiteY1" fmla="*/ 152695 h 1052918"/>
                  <a:gd name="connsiteX2" fmla="*/ 637953 w 738962"/>
                  <a:gd name="connsiteY2" fmla="*/ 918239 h 1052918"/>
                  <a:gd name="connsiteX3" fmla="*/ 0 w 738962"/>
                  <a:gd name="connsiteY3" fmla="*/ 960769 h 1052918"/>
                  <a:gd name="connsiteX0" fmla="*/ 0 w 738962"/>
                  <a:gd name="connsiteY0" fmla="*/ 23629 h 1074480"/>
                  <a:gd name="connsiteX1" fmla="*/ 606056 w 738962"/>
                  <a:gd name="connsiteY1" fmla="*/ 174257 h 1074480"/>
                  <a:gd name="connsiteX2" fmla="*/ 637953 w 738962"/>
                  <a:gd name="connsiteY2" fmla="*/ 939801 h 1074480"/>
                  <a:gd name="connsiteX3" fmla="*/ 0 w 738962"/>
                  <a:gd name="connsiteY3" fmla="*/ 982331 h 1074480"/>
                  <a:gd name="connsiteX0" fmla="*/ 0 w 738962"/>
                  <a:gd name="connsiteY0" fmla="*/ 44894 h 1095745"/>
                  <a:gd name="connsiteX1" fmla="*/ 606056 w 738962"/>
                  <a:gd name="connsiteY1" fmla="*/ 195522 h 1095745"/>
                  <a:gd name="connsiteX2" fmla="*/ 637953 w 738962"/>
                  <a:gd name="connsiteY2" fmla="*/ 961066 h 1095745"/>
                  <a:gd name="connsiteX3" fmla="*/ 0 w 738962"/>
                  <a:gd name="connsiteY3" fmla="*/ 1003596 h 1095745"/>
                  <a:gd name="connsiteX0" fmla="*/ 0 w 760228"/>
                  <a:gd name="connsiteY0" fmla="*/ 82253 h 1036881"/>
                  <a:gd name="connsiteX1" fmla="*/ 627322 w 760228"/>
                  <a:gd name="connsiteY1" fmla="*/ 136658 h 1036881"/>
                  <a:gd name="connsiteX2" fmla="*/ 659219 w 760228"/>
                  <a:gd name="connsiteY2" fmla="*/ 902202 h 1036881"/>
                  <a:gd name="connsiteX3" fmla="*/ 21266 w 760228"/>
                  <a:gd name="connsiteY3" fmla="*/ 944732 h 1036881"/>
                  <a:gd name="connsiteX0" fmla="*/ 0 w 760228"/>
                  <a:gd name="connsiteY0" fmla="*/ 118853 h 1073481"/>
                  <a:gd name="connsiteX1" fmla="*/ 627322 w 760228"/>
                  <a:gd name="connsiteY1" fmla="*/ 173258 h 1073481"/>
                  <a:gd name="connsiteX2" fmla="*/ 659219 w 760228"/>
                  <a:gd name="connsiteY2" fmla="*/ 938802 h 1073481"/>
                  <a:gd name="connsiteX3" fmla="*/ 21266 w 760228"/>
                  <a:gd name="connsiteY3" fmla="*/ 981332 h 1073481"/>
                  <a:gd name="connsiteX0" fmla="*/ 0 w 768997"/>
                  <a:gd name="connsiteY0" fmla="*/ 118853 h 1079445"/>
                  <a:gd name="connsiteX1" fmla="*/ 659127 w 768997"/>
                  <a:gd name="connsiteY1" fmla="*/ 137477 h 1079445"/>
                  <a:gd name="connsiteX2" fmla="*/ 659219 w 768997"/>
                  <a:gd name="connsiteY2" fmla="*/ 938802 h 1079445"/>
                  <a:gd name="connsiteX3" fmla="*/ 21266 w 768997"/>
                  <a:gd name="connsiteY3" fmla="*/ 981332 h 1079445"/>
                  <a:gd name="connsiteX0" fmla="*/ 0 w 820417"/>
                  <a:gd name="connsiteY0" fmla="*/ 118853 h 1063543"/>
                  <a:gd name="connsiteX1" fmla="*/ 659127 w 820417"/>
                  <a:gd name="connsiteY1" fmla="*/ 137477 h 1063543"/>
                  <a:gd name="connsiteX2" fmla="*/ 714107 w 820417"/>
                  <a:gd name="connsiteY2" fmla="*/ 922900 h 1063543"/>
                  <a:gd name="connsiteX3" fmla="*/ 21266 w 820417"/>
                  <a:gd name="connsiteY3" fmla="*/ 981332 h 1063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0417" h="1063543">
                    <a:moveTo>
                      <a:pt x="0" y="118853"/>
                    </a:moveTo>
                    <a:cubicBezTo>
                      <a:pt x="286625" y="0"/>
                      <a:pt x="540109" y="3469"/>
                      <a:pt x="659127" y="137477"/>
                    </a:cubicBezTo>
                    <a:cubicBezTo>
                      <a:pt x="778145" y="271485"/>
                      <a:pt x="820417" y="782258"/>
                      <a:pt x="714107" y="922900"/>
                    </a:cubicBezTo>
                    <a:cubicBezTo>
                      <a:pt x="607797" y="1063543"/>
                      <a:pt x="292396" y="1018546"/>
                      <a:pt x="21266" y="981332"/>
                    </a:cubicBezTo>
                  </a:path>
                </a:pathLst>
              </a:custGeom>
              <a:ln w="127000">
                <a:solidFill>
                  <a:schemeClr val="tx1">
                    <a:lumMod val="65000"/>
                    <a:lumOff val="35000"/>
                  </a:schemeClr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944572" y="4635243"/>
              <a:ext cx="714107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200" i="1" dirty="0" smtClean="0">
                  <a:latin typeface="Arial Black" pitchFamily="34" charset="0"/>
                </a:rPr>
                <a:t>P</a:t>
              </a:r>
              <a:r>
                <a:rPr lang="en-US" sz="3200" i="1" baseline="30000" dirty="0" smtClean="0">
                  <a:latin typeface="Arial Black" pitchFamily="34" charset="0"/>
                </a:rPr>
                <a:t>T</a:t>
              </a:r>
              <a:endParaRPr lang="en-US" sz="3200" i="1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to Global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42481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820000"/>
                </a:solidFill>
              </a:rPr>
              <a:t>Not</a:t>
            </a:r>
            <a:r>
              <a:rPr lang="en-US" sz="3000" b="1" dirty="0" smtClean="0"/>
              <a:t> the </a:t>
            </a:r>
            <a:r>
              <a:rPr lang="en-US" sz="3000" b="1" dirty="0" smtClean="0">
                <a:solidFill>
                  <a:srgbClr val="820000"/>
                </a:solidFill>
              </a:rPr>
              <a:t>cap-or-tax</a:t>
            </a:r>
            <a:r>
              <a:rPr lang="en-US" sz="3000" b="1" dirty="0" smtClean="0"/>
              <a:t> fight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820000"/>
                </a:solidFill>
              </a:rPr>
              <a:t>Copenhagen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Games / strategy / </a:t>
            </a:r>
            <a:r>
              <a:rPr lang="en-US" sz="3000" b="1" dirty="0" smtClean="0">
                <a:solidFill>
                  <a:srgbClr val="820000"/>
                </a:solidFill>
              </a:rPr>
              <a:t>treaty design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How </a:t>
            </a:r>
            <a:r>
              <a:rPr lang="en-US" sz="3000" b="1" dirty="0" smtClean="0">
                <a:solidFill>
                  <a:srgbClr val="820000"/>
                </a:solidFill>
              </a:rPr>
              <a:t>price commitment</a:t>
            </a:r>
            <a:r>
              <a:rPr lang="en-US" sz="3000" b="1" dirty="0" smtClean="0"/>
              <a:t> works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Why price carbon?  </a:t>
            </a:r>
            <a:r>
              <a:rPr lang="en-US" sz="3000" b="1" dirty="0" smtClean="0">
                <a:solidFill>
                  <a:srgbClr val="820000"/>
                </a:solidFill>
              </a:rPr>
              <a:t>Cheap</a:t>
            </a:r>
            <a:r>
              <a:rPr lang="en-US" sz="3000" b="1" dirty="0" smtClean="0"/>
              <a:t> &amp; effective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Why pricing is the </a:t>
            </a:r>
            <a:r>
              <a:rPr lang="en-US" sz="3000" b="1" dirty="0" smtClean="0">
                <a:solidFill>
                  <a:srgbClr val="820000"/>
                </a:solidFill>
              </a:rPr>
              <a:t>right design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820000"/>
                </a:solidFill>
              </a:rPr>
              <a:t>Oil security</a:t>
            </a:r>
            <a:r>
              <a:rPr lang="en-US" sz="3000" b="1" dirty="0" smtClean="0"/>
              <a:t>, China and climate</a:t>
            </a:r>
          </a:p>
          <a:p>
            <a:pPr marL="514350" indent="-514350">
              <a:buNone/>
            </a:pP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#1: National Policy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global price </a:t>
            </a:r>
            <a:r>
              <a:rPr lang="en-US" dirty="0" smtClean="0"/>
              <a:t>target can be met at the national level </a:t>
            </a:r>
            <a:r>
              <a:rPr lang="en-US" dirty="0" smtClean="0"/>
              <a:t>with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Cap-and-Trade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Carbon </a:t>
            </a:r>
            <a:r>
              <a:rPr lang="en-US" dirty="0" smtClean="0"/>
              <a:t>tax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 #2:  Carbon Price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49046"/>
            <a:ext cx="8357191" cy="4477117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b="1" dirty="0" smtClean="0"/>
              <a:t>What if you don't meet the global </a:t>
            </a:r>
            <a:r>
              <a:rPr lang="en-US" b="1" dirty="0" smtClean="0">
                <a:solidFill>
                  <a:srgbClr val="820000"/>
                </a:solidFill>
              </a:rPr>
              <a:t>price target</a:t>
            </a:r>
            <a:r>
              <a:rPr lang="en-US" b="1" dirty="0" smtClean="0"/>
              <a:t>?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Ø"/>
            </a:pPr>
            <a:r>
              <a:rPr lang="en-US" sz="3000" dirty="0" smtClean="0"/>
              <a:t>Buy </a:t>
            </a:r>
            <a:r>
              <a:rPr lang="en-US" sz="3000" b="1" dirty="0" smtClean="0">
                <a:solidFill>
                  <a:srgbClr val="820000"/>
                </a:solidFill>
              </a:rPr>
              <a:t>carbon revenue credits</a:t>
            </a:r>
            <a:r>
              <a:rPr lang="en-US" sz="3000" dirty="0" smtClean="0">
                <a:solidFill>
                  <a:srgbClr val="820000"/>
                </a:solidFill>
              </a:rPr>
              <a:t> </a:t>
            </a:r>
            <a:r>
              <a:rPr lang="en-US" sz="3000" dirty="0" smtClean="0"/>
              <a:t>from another country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Buy/Sell </a:t>
            </a:r>
            <a:r>
              <a:rPr lang="en-US" b="1" dirty="0" smtClean="0">
                <a:solidFill>
                  <a:srgbClr val="820000"/>
                </a:solidFill>
              </a:rPr>
              <a:t>revenue credits </a:t>
            </a:r>
            <a:r>
              <a:rPr lang="en-US" dirty="0" smtClean="0"/>
              <a:t>in a central “market”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b="1" dirty="0" smtClean="0"/>
              <a:t>Target revenue:  </a:t>
            </a:r>
            <a:r>
              <a:rPr lang="en-US" dirty="0" smtClean="0"/>
              <a:t> </a:t>
            </a:r>
            <a:r>
              <a:rPr lang="en-US" b="1" i="1" dirty="0" smtClean="0"/>
              <a:t>R</a:t>
            </a:r>
            <a:r>
              <a:rPr lang="en-US" b="1" dirty="0" smtClean="0"/>
              <a:t>*</a:t>
            </a:r>
            <a:r>
              <a:rPr lang="en-US" dirty="0" smtClean="0"/>
              <a:t> =  </a:t>
            </a:r>
            <a:r>
              <a:rPr lang="en-US" b="1" i="1" dirty="0" smtClean="0"/>
              <a:t>Emissions</a:t>
            </a:r>
            <a:r>
              <a:rPr lang="en-US" dirty="0" smtClean="0"/>
              <a:t> </a:t>
            </a:r>
            <a:r>
              <a:rPr lang="az-Cyrl-AZ" dirty="0" smtClean="0">
                <a:latin typeface="Calibri"/>
              </a:rPr>
              <a:t>х</a:t>
            </a:r>
            <a:r>
              <a:rPr lang="en-US" dirty="0" smtClean="0"/>
              <a:t> </a:t>
            </a:r>
            <a:r>
              <a:rPr lang="en-US" i="1" dirty="0" smtClean="0">
                <a:latin typeface="Arial Black" pitchFamily="34" charset="0"/>
              </a:rPr>
              <a:t>P</a:t>
            </a:r>
            <a:r>
              <a:rPr lang="en-US" i="1" baseline="30000" dirty="0" smtClean="0">
                <a:latin typeface="Arial Black" pitchFamily="34" charset="0"/>
              </a:rPr>
              <a:t>T</a:t>
            </a:r>
            <a:r>
              <a:rPr lang="en-US" dirty="0" smtClean="0"/>
              <a:t> 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The country must pay   </a:t>
            </a:r>
            <a:r>
              <a:rPr lang="en-US" b="1" i="1" dirty="0" smtClean="0">
                <a:latin typeface="Cambria" pitchFamily="18" charset="0"/>
              </a:rPr>
              <a:t>Z</a:t>
            </a:r>
            <a:r>
              <a:rPr lang="en-US" dirty="0" smtClean="0"/>
              <a:t> </a:t>
            </a:r>
            <a:r>
              <a:rPr lang="az-Cyrl-AZ" dirty="0" smtClean="0"/>
              <a:t>х</a:t>
            </a:r>
            <a:r>
              <a:rPr lang="en-US" dirty="0" smtClean="0"/>
              <a:t> (</a:t>
            </a:r>
            <a:r>
              <a:rPr lang="en-US" b="1" i="1" dirty="0" smtClean="0"/>
              <a:t>R*</a:t>
            </a:r>
            <a:r>
              <a:rPr lang="en-US" b="1" i="1" dirty="0" smtClean="0">
                <a:latin typeface="Calibri"/>
              </a:rPr>
              <a:t>− R</a:t>
            </a:r>
            <a:r>
              <a:rPr lang="en-US" dirty="0" smtClean="0">
                <a:latin typeface="Calibri"/>
              </a:rPr>
              <a:t>)</a:t>
            </a:r>
            <a:r>
              <a:rPr lang="en-US" dirty="0" smtClean="0"/>
              <a:t>,  where </a:t>
            </a:r>
            <a:r>
              <a:rPr lang="en-US" b="1" i="1" dirty="0" smtClean="0">
                <a:latin typeface="Cambria" pitchFamily="18" charset="0"/>
              </a:rPr>
              <a:t>Z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≈ </a:t>
            </a:r>
            <a:r>
              <a:rPr lang="en-US" dirty="0" smtClean="0"/>
              <a:t>10%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09432" y="4415476"/>
            <a:ext cx="5538144" cy="593766"/>
          </a:xfrm>
          <a:prstGeom prst="round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#3:  Hitting the Carbon Price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Higher  </a:t>
            </a:r>
            <a:r>
              <a:rPr lang="en-US" b="1" i="1" dirty="0" smtClean="0">
                <a:latin typeface="Cambria" pitchFamily="18" charset="0"/>
              </a:rPr>
              <a:t>Z</a:t>
            </a:r>
            <a:r>
              <a:rPr lang="en-US" dirty="0" smtClean="0"/>
              <a:t>  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 Higher global carbon revenues</a:t>
            </a:r>
          </a:p>
          <a:p>
            <a:pPr>
              <a:spcBef>
                <a:spcPts val="3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Global Average Price =</a:t>
            </a:r>
          </a:p>
          <a:p>
            <a:pPr>
              <a:buNone/>
            </a:pPr>
            <a:r>
              <a:rPr lang="en-US" dirty="0" smtClean="0"/>
              <a:t>			(total revenues) / (total emissions)</a:t>
            </a:r>
          </a:p>
          <a:p>
            <a:pPr>
              <a:spcBef>
                <a:spcPts val="3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Adjust  </a:t>
            </a:r>
            <a:r>
              <a:rPr lang="en-US" b="1" i="1" dirty="0" smtClean="0">
                <a:latin typeface="Cambria" pitchFamily="18" charset="0"/>
              </a:rPr>
              <a:t>Z</a:t>
            </a:r>
            <a:r>
              <a:rPr lang="en-US" dirty="0" smtClean="0"/>
              <a:t>  annually</a:t>
            </a:r>
          </a:p>
          <a:p>
            <a:pPr>
              <a:buNone/>
            </a:pPr>
            <a:r>
              <a:rPr lang="en-US" dirty="0" smtClean="0"/>
              <a:t>			to make Global Average Price  = </a:t>
            </a:r>
            <a:r>
              <a:rPr lang="en-US" dirty="0" smtClean="0">
                <a:latin typeface="Cooper Std Black" pitchFamily="18" charset="0"/>
              </a:rPr>
              <a:t> </a:t>
            </a:r>
            <a:r>
              <a:rPr lang="en-US" i="1" dirty="0" smtClean="0">
                <a:latin typeface="Arial Black" pitchFamily="34" charset="0"/>
              </a:rPr>
              <a:t>P</a:t>
            </a:r>
            <a:r>
              <a:rPr lang="en-US" i="1" baseline="30000" dirty="0" smtClean="0">
                <a:latin typeface="Arial Black" pitchFamily="34" charset="0"/>
              </a:rPr>
              <a:t>T</a:t>
            </a:r>
            <a:endParaRPr lang="en-US" i="1" baseline="30000" dirty="0" smtClean="0">
              <a:latin typeface="Cooper Std Black" pitchFamily="18" charset="0"/>
            </a:endParaRPr>
          </a:p>
          <a:p>
            <a:pPr algn="r">
              <a:buNone/>
            </a:pPr>
            <a:r>
              <a:rPr lang="en-US" b="1" i="1" baseline="30000" dirty="0" smtClean="0">
                <a:latin typeface="Cooper Std Black" pitchFamily="18" charset="0"/>
              </a:rPr>
              <a:t>(the price target)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0578" y="3659153"/>
            <a:ext cx="8499790" cy="1641895"/>
          </a:xfrm>
          <a:prstGeom prst="round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#4:  Green Fund Payments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World average emissions, </a:t>
            </a:r>
            <a:r>
              <a:rPr lang="en-US" b="1" i="1" dirty="0" smtClean="0">
                <a:solidFill>
                  <a:srgbClr val="82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≈</a:t>
            </a:r>
            <a:r>
              <a:rPr lang="en-US" dirty="0" smtClean="0"/>
              <a:t> 5 tons/capita/year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Consider a country with </a:t>
            </a:r>
            <a:r>
              <a:rPr lang="en-US" i="1" dirty="0" smtClean="0"/>
              <a:t>E</a:t>
            </a:r>
            <a:r>
              <a:rPr lang="en-US" dirty="0" smtClean="0"/>
              <a:t> = 10 tons/capita/yr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Assume  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G</a:t>
            </a:r>
            <a:r>
              <a:rPr lang="en-US" dirty="0" smtClean="0"/>
              <a:t> = $2/ton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 country pays  (</a:t>
            </a:r>
            <a:r>
              <a:rPr lang="en-US" i="1" dirty="0" smtClean="0"/>
              <a:t>E</a:t>
            </a:r>
            <a:r>
              <a:rPr lang="en-US" dirty="0" smtClean="0"/>
              <a:t> − </a:t>
            </a:r>
            <a:r>
              <a:rPr lang="en-US" b="1" i="1" dirty="0" smtClean="0">
                <a:solidFill>
                  <a:srgbClr val="82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i="1" dirty="0" smtClean="0">
                <a:solidFill>
                  <a:srgbClr val="820000"/>
                </a:solidFill>
                <a:latin typeface="Arial Black" pitchFamily="34" charset="0"/>
              </a:rPr>
              <a:t> </a:t>
            </a:r>
            <a:r>
              <a:rPr lang="en-US" dirty="0" smtClean="0"/>
              <a:t>) </a:t>
            </a:r>
            <a:r>
              <a:rPr lang="az-Cyrl-AZ" dirty="0" smtClean="0"/>
              <a:t>х</a:t>
            </a:r>
            <a:r>
              <a:rPr lang="en-US" dirty="0" smtClean="0"/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latin typeface="Verdana" pitchFamily="34" charset="0"/>
              </a:rPr>
              <a:t>G</a:t>
            </a:r>
            <a:endParaRPr lang="en-US" dirty="0" smtClean="0"/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			     (10 − 5) </a:t>
            </a:r>
            <a:r>
              <a:rPr lang="az-Cyrl-AZ" dirty="0" smtClean="0"/>
              <a:t>х</a:t>
            </a:r>
            <a:r>
              <a:rPr lang="en-US" dirty="0" smtClean="0"/>
              <a:t> $2 = $10/capita/yr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 country emitting 1 ton/cap/yr would pay</a:t>
            </a:r>
          </a:p>
          <a:p>
            <a:pPr lvl="1">
              <a:buNone/>
            </a:pPr>
            <a:r>
              <a:rPr lang="en-US" dirty="0" smtClean="0"/>
              <a:t>				       </a:t>
            </a:r>
            <a:r>
              <a:rPr lang="en-US" sz="3200" dirty="0" smtClean="0"/>
              <a:t>(1 − 5)</a:t>
            </a:r>
            <a:r>
              <a:rPr lang="az-Cyrl-AZ" sz="3200" dirty="0" smtClean="0"/>
              <a:t> х </a:t>
            </a:r>
            <a:r>
              <a:rPr lang="en-US" sz="3200" dirty="0" smtClean="0"/>
              <a:t>$2 =  </a:t>
            </a:r>
            <a:r>
              <a:rPr lang="en-US" sz="3900" b="1" dirty="0" smtClean="0">
                <a:solidFill>
                  <a:srgbClr val="C00000"/>
                </a:solidFill>
                <a:latin typeface="Calibri"/>
              </a:rPr>
              <a:t>–</a:t>
            </a:r>
            <a:r>
              <a:rPr lang="en-US" sz="3200" b="1" dirty="0" smtClean="0">
                <a:latin typeface="Calibri"/>
              </a:rPr>
              <a:t> </a:t>
            </a:r>
            <a:r>
              <a:rPr lang="en-US" sz="3200" dirty="0" smtClean="0"/>
              <a:t>$8/capita/yr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8489" y="3396343"/>
            <a:ext cx="5431809" cy="593766"/>
          </a:xfrm>
          <a:prstGeom prst="round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#5:  The Clean Development Incentive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 Green Fund (CDI) replaces the  CDM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It </a:t>
            </a:r>
            <a:r>
              <a:rPr lang="en-US" b="1" i="1" dirty="0" smtClean="0"/>
              <a:t>rewards</a:t>
            </a:r>
            <a:r>
              <a:rPr lang="en-US" dirty="0" smtClean="0"/>
              <a:t> cooperation with global pricing.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If a country’s carbon price, </a:t>
            </a:r>
            <a:r>
              <a:rPr lang="en-US" b="1" i="1" dirty="0" smtClean="0"/>
              <a:t>P</a:t>
            </a:r>
            <a:r>
              <a:rPr lang="en-US" dirty="0" smtClean="0"/>
              <a:t>, is less than </a:t>
            </a:r>
            <a:r>
              <a:rPr lang="en-US" sz="2800" i="1" dirty="0" smtClean="0">
                <a:latin typeface="Arial Black" pitchFamily="34" charset="0"/>
              </a:rPr>
              <a:t>P</a:t>
            </a:r>
            <a:r>
              <a:rPr lang="en-US" sz="2800" i="1" baseline="30000" dirty="0" smtClean="0">
                <a:latin typeface="Arial Black" pitchFamily="34" charset="0"/>
              </a:rPr>
              <a:t>T</a:t>
            </a:r>
            <a:endParaRPr lang="en-US" sz="3000" i="1" baseline="30000" dirty="0" smtClean="0">
              <a:latin typeface="Cooper Std Black" pitchFamily="18" charset="0"/>
            </a:endParaRPr>
          </a:p>
          <a:p>
            <a:pPr>
              <a:buNone/>
            </a:pPr>
            <a:r>
              <a:rPr lang="en-US" dirty="0" smtClean="0"/>
              <a:t>	its  GF (CDI)  payment is scaled back by: </a:t>
            </a:r>
            <a:r>
              <a:rPr lang="en-US" b="1" i="1" dirty="0" smtClean="0"/>
              <a:t>P </a:t>
            </a:r>
            <a:r>
              <a:rPr lang="en-US" dirty="0" smtClean="0"/>
              <a:t>/ </a:t>
            </a:r>
            <a:r>
              <a:rPr lang="en-US" sz="2800" i="1" dirty="0" smtClean="0">
                <a:latin typeface="Arial Black" pitchFamily="34" charset="0"/>
              </a:rPr>
              <a:t>P</a:t>
            </a:r>
            <a:r>
              <a:rPr lang="en-US" sz="2800" i="1" baseline="30000" dirty="0" smtClean="0">
                <a:latin typeface="Arial Black" pitchFamily="34" charset="0"/>
              </a:rPr>
              <a:t>T</a:t>
            </a:r>
            <a:endParaRPr lang="en-US" dirty="0" smtClean="0"/>
          </a:p>
          <a:p>
            <a:pPr>
              <a:spcBef>
                <a:spcPts val="3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CDI also rewards information and research programs that are missed by carbon pricing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94961" y="2892077"/>
            <a:ext cx="8314438" cy="1246479"/>
          </a:xfrm>
          <a:prstGeom prst="round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Counts as Carbon Pricing?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Carbon </a:t>
            </a:r>
            <a:r>
              <a:rPr lang="en-US" b="1" i="1" dirty="0" smtClean="0">
                <a:solidFill>
                  <a:srgbClr val="820000"/>
                </a:solidFill>
              </a:rPr>
              <a:t>permits used</a:t>
            </a:r>
            <a:r>
              <a:rPr lang="en-US" dirty="0" smtClean="0"/>
              <a:t> under </a:t>
            </a:r>
            <a:r>
              <a:rPr lang="en-US" b="1" i="1" dirty="0" smtClean="0">
                <a:solidFill>
                  <a:srgbClr val="820000"/>
                </a:solidFill>
              </a:rPr>
              <a:t>cap and 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b="1" i="1" dirty="0" smtClean="0">
                <a:solidFill>
                  <a:srgbClr val="820000"/>
                </a:solidFill>
              </a:rPr>
              <a:t>tax on fossil fuels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rgbClr val="820000"/>
                </a:solidFill>
              </a:rPr>
              <a:t>Feebates</a:t>
            </a:r>
            <a:r>
              <a:rPr lang="en-US" dirty="0" smtClean="0"/>
              <a:t>.   E.g. $1/ton of lifetime auto emissions</a:t>
            </a:r>
          </a:p>
          <a:p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But not subsidies or command and control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with Trade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 World Trade Organization’s </a:t>
            </a:r>
            <a:r>
              <a:rPr lang="en-US" dirty="0" smtClean="0"/>
              <a:t>sea-otter </a:t>
            </a:r>
            <a:r>
              <a:rPr lang="en-US" dirty="0" smtClean="0"/>
              <a:t>case</a:t>
            </a:r>
          </a:p>
          <a:p>
            <a:pPr indent="-347472"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>
                <a:sym typeface="Wingdings" pitchFamily="2" charset="2"/>
              </a:rPr>
              <a:t>	 </a:t>
            </a:r>
            <a:r>
              <a:rPr lang="en-US" dirty="0" smtClean="0">
                <a:sym typeface="Wingdings" pitchFamily="2" charset="2"/>
              </a:rPr>
              <a:t>trade sanctions for environmental reasons </a:t>
            </a:r>
            <a:r>
              <a:rPr lang="en-US" dirty="0" smtClean="0">
                <a:sym typeface="Wingdings" pitchFamily="2" charset="2"/>
              </a:rPr>
              <a:t>are fine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Since compliance is easy a flexible, this should rarely be needed.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Cheap and Effective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(5)  Why Price Carbon?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93135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820000"/>
                </a:solidFill>
              </a:rPr>
              <a:t>The Most Effective Climate Policy Ever</a:t>
            </a:r>
          </a:p>
          <a:p>
            <a:pPr algn="ctr"/>
            <a:endParaRPr lang="en-US" sz="3200" dirty="0" smtClean="0">
              <a:solidFill>
                <a:srgbClr val="82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820000"/>
                </a:solidFill>
              </a:rPr>
              <a:t>By its end it was saving 2 </a:t>
            </a:r>
            <a:r>
              <a:rPr lang="en-US" sz="3200" dirty="0" err="1" smtClean="0">
                <a:solidFill>
                  <a:srgbClr val="820000"/>
                </a:solidFill>
              </a:rPr>
              <a:t>gigatons</a:t>
            </a:r>
            <a:r>
              <a:rPr lang="en-US" sz="3200" dirty="0" smtClean="0">
                <a:solidFill>
                  <a:srgbClr val="820000"/>
                </a:solidFill>
              </a:rPr>
              <a:t>/year of CO</a:t>
            </a:r>
            <a:r>
              <a:rPr lang="en-US" sz="3200" baseline="-25000" dirty="0" smtClean="0">
                <a:solidFill>
                  <a:srgbClr val="820000"/>
                </a:solidFill>
              </a:rPr>
              <a:t>2</a:t>
            </a:r>
            <a:endParaRPr lang="en-US" sz="3200" dirty="0" smtClean="0">
              <a:solidFill>
                <a:srgbClr val="82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820000"/>
                </a:solidFill>
                <a:latin typeface="Calibri"/>
              </a:rPr>
              <a:t>— </a:t>
            </a:r>
            <a:r>
              <a:rPr lang="en-US" sz="3200" dirty="0" smtClean="0">
                <a:solidFill>
                  <a:srgbClr val="820000"/>
                </a:solidFill>
              </a:rPr>
              <a:t>just in the U.S.</a:t>
            </a:r>
          </a:p>
          <a:p>
            <a:pPr algn="ctr"/>
            <a:endParaRPr lang="en-US" sz="3200" dirty="0" smtClean="0">
              <a:solidFill>
                <a:srgbClr val="82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820000"/>
                </a:solidFill>
              </a:rPr>
              <a:t>All told it has likely saved 100 </a:t>
            </a:r>
            <a:r>
              <a:rPr lang="en-US" sz="3200" dirty="0" err="1" smtClean="0">
                <a:solidFill>
                  <a:srgbClr val="820000"/>
                </a:solidFill>
              </a:rPr>
              <a:t>gigatons</a:t>
            </a:r>
            <a:r>
              <a:rPr lang="en-US" sz="3200" dirty="0" smtClean="0">
                <a:solidFill>
                  <a:srgbClr val="820000"/>
                </a:solidFill>
              </a:rPr>
              <a:t> of CO</a:t>
            </a:r>
            <a:r>
              <a:rPr lang="en-US" sz="3200" baseline="-25000" dirty="0" smtClean="0">
                <a:solidFill>
                  <a:srgbClr val="820000"/>
                </a:solidFill>
              </a:rPr>
              <a:t>2</a:t>
            </a:r>
          </a:p>
          <a:p>
            <a:pPr algn="ctr"/>
            <a:endParaRPr lang="en-US" sz="3200" dirty="0" smtClean="0">
              <a:solidFill>
                <a:srgbClr val="8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8387"/>
            <a:ext cx="5369316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127592"/>
            <a:ext cx="8229600" cy="113261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OPEC: 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Best and Worst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Climate Policy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Ever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27468" y="1068387"/>
            <a:ext cx="992718" cy="5438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29305" y="1068387"/>
            <a:ext cx="1018779" cy="5438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80287" y="6220047"/>
            <a:ext cx="6520198" cy="439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Agreement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(1)  Not the Cap-or-Tax Fight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EPA:   Carbon Pricing Is Cheap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Abatement Cost   =   </a:t>
            </a:r>
            <a:r>
              <a:rPr lang="en-US" sz="3600" b="1" dirty="0" smtClean="0"/>
              <a:t>½</a:t>
            </a:r>
            <a:r>
              <a:rPr lang="en-US" b="1" dirty="0" smtClean="0"/>
              <a:t>  ×  Price  ×  Abatement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  </a:t>
            </a:r>
            <a:r>
              <a:rPr lang="en-US" b="1" dirty="0" smtClean="0"/>
              <a:t>½ </a:t>
            </a:r>
            <a:r>
              <a:rPr lang="en-US" dirty="0" smtClean="0"/>
              <a:t> is because sensible abatements cost between $0 and the price of carbon.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For several reasons this is likely too high.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02019"/>
            <a:ext cx="8229600" cy="988828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Example: </a:t>
            </a:r>
            <a:r>
              <a:rPr lang="en-US" sz="4200" i="1" dirty="0" smtClean="0">
                <a:latin typeface="Arial Black" pitchFamily="34" charset="0"/>
              </a:rPr>
              <a:t>P</a:t>
            </a:r>
            <a:r>
              <a:rPr lang="en-US" sz="4400" i="1" baseline="30000" dirty="0" smtClean="0">
                <a:latin typeface="Arial Black" pitchFamily="34" charset="0"/>
              </a:rPr>
              <a:t>T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= $30/t,  </a:t>
            </a:r>
            <a:r>
              <a:rPr kumimoji="0" lang="en-US" sz="4200" b="1" i="1" u="none" strike="noStrike" kern="1200" cap="none" spc="0" normalizeH="0" baseline="0" noProof="0" dirty="0" smtClean="0">
                <a:ln w="12700">
                  <a:solidFill>
                    <a:schemeClr val="tx1"/>
                  </a:solidFill>
                </a:ln>
                <a:solidFill>
                  <a:srgbClr val="00EF00"/>
                </a:solidFill>
                <a:uLnTx/>
                <a:uFillTx/>
                <a:latin typeface="Verdana" pitchFamily="34" charset="0"/>
                <a:ea typeface="+mj-ea"/>
                <a:cs typeface="+mj-cs"/>
              </a:rPr>
              <a:t>G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= $2/t 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6177" y="1456660"/>
          <a:ext cx="765544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214"/>
                <a:gridCol w="1490014"/>
                <a:gridCol w="1615457"/>
                <a:gridCol w="1152285"/>
                <a:gridCol w="10794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Starting  Emissions per Capita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Abatement</a:t>
                      </a:r>
                      <a:r>
                        <a:rPr lang="en-US" sz="2400" baseline="0" dirty="0" smtClean="0"/>
                        <a:t> Costs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Green Fund Cost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Cost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(tons/year)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 cents / person / day 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India</a:t>
                      </a:r>
                      <a:endParaRPr lang="en-US" sz="24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0.8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− 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1.7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− 0.9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Average Country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4.1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4.1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United</a:t>
                      </a:r>
                      <a:r>
                        <a:rPr lang="en-US" sz="2400" b="1" baseline="0" dirty="0" smtClean="0"/>
                        <a:t> States</a:t>
                      </a:r>
                      <a:endParaRPr lang="en-US" sz="2400" b="1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16.4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6.6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23.0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latin typeface="Cambria"/>
                        </a:rPr>
                        <a:t>¢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Assumes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emissions reduced by 20%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values shown.   China is close to average.</a:t>
                      </a:r>
                      <a:endParaRPr lang="en-US" sz="22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it’s the right 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(6)  A Pricing Commitment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Commit to a Price?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sz="3600" b="1" dirty="0" smtClean="0"/>
              <a:t>Capping also prices carbon, but …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 price commitment reduces political costs to India, China, etc.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It treats them equally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It reduces their risks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 Green Fund makes it fair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Easier to Negotiate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There is only </a:t>
            </a:r>
            <a:r>
              <a:rPr lang="en-US" b="1" dirty="0" smtClean="0">
                <a:solidFill>
                  <a:srgbClr val="820000"/>
                </a:solidFill>
              </a:rPr>
              <a:t>1</a:t>
            </a:r>
            <a:r>
              <a:rPr lang="en-US" dirty="0" smtClean="0"/>
              <a:t> target to negotiate</a:t>
            </a:r>
            <a:r>
              <a:rPr lang="en-US" dirty="0" smtClean="0">
                <a:latin typeface="Calibri"/>
              </a:rPr>
              <a:t>—</a:t>
            </a:r>
            <a:r>
              <a:rPr lang="en-US" b="1" dirty="0" smtClean="0">
                <a:solidFill>
                  <a:srgbClr val="820000"/>
                </a:solidFill>
                <a:latin typeface="Calibri"/>
              </a:rPr>
              <a:t>not 100</a:t>
            </a:r>
            <a:endParaRPr lang="en-US" b="1" dirty="0" smtClean="0">
              <a:solidFill>
                <a:srgbClr val="820000"/>
              </a:solidFill>
            </a:endParaRP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Self-interested countries want </a:t>
            </a:r>
            <a:r>
              <a:rPr lang="en-US" b="1" dirty="0" smtClean="0">
                <a:solidFill>
                  <a:srgbClr val="820000"/>
                </a:solidFill>
              </a:rPr>
              <a:t>emission targets that do nothing</a:t>
            </a:r>
            <a:r>
              <a:rPr lang="en-US" dirty="0" smtClean="0"/>
              <a:t>.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On average self-interested countries want a </a:t>
            </a:r>
            <a:r>
              <a:rPr lang="en-US" b="1" dirty="0" smtClean="0">
                <a:solidFill>
                  <a:srgbClr val="820000"/>
                </a:solidFill>
              </a:rPr>
              <a:t>price target that is just about right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Easier to Enforce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It’s easier to comply with pricing, so countries like Canada will likely succeed—less enforcement is needed.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End-of-year evaluations mean problems are caught before they are too big to manage.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Oil Security and Climate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(7)  The U.S. and China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Oil-Climate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065"/>
            <a:ext cx="8229600" cy="427609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 				         GHG emissions</a:t>
            </a:r>
          </a:p>
          <a:p>
            <a:pPr>
              <a:lnSpc>
                <a:spcPct val="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Using less oil reduces: </a:t>
            </a:r>
          </a:p>
          <a:p>
            <a:pPr>
              <a:lnSpc>
                <a:spcPct val="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				         The world price of oil</a:t>
            </a:r>
          </a:p>
          <a:p>
            <a:pPr>
              <a:buNone/>
            </a:pPr>
            <a:endParaRPr lang="en-US" b="1" dirty="0" smtClean="0"/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Half of </a:t>
            </a:r>
            <a:r>
              <a:rPr lang="en-US" b="1" dirty="0" smtClean="0">
                <a:solidFill>
                  <a:srgbClr val="820000"/>
                </a:solidFill>
              </a:rPr>
              <a:t>IEA's</a:t>
            </a:r>
            <a:r>
              <a:rPr lang="en-US" dirty="0" smtClean="0"/>
              <a:t> purpose: </a:t>
            </a:r>
          </a:p>
          <a:p>
            <a:pPr>
              <a:lnSpc>
                <a:spcPct val="6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					   To reduce oil use</a:t>
            </a:r>
          </a:p>
          <a:p>
            <a:pPr>
              <a:lnSpc>
                <a:spcPct val="6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Half of </a:t>
            </a:r>
            <a:r>
              <a:rPr lang="en-US" b="1" dirty="0" smtClean="0">
                <a:solidFill>
                  <a:srgbClr val="820000"/>
                </a:solidFill>
              </a:rPr>
              <a:t>Kyoto's</a:t>
            </a:r>
            <a:r>
              <a:rPr lang="en-US" dirty="0" smtClean="0"/>
              <a:t> purpose: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Oil–Climate Conflict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Shale oil,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Off-shore drilling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Corn ethanol</a:t>
            </a:r>
          </a:p>
          <a:p>
            <a:pPr lvl="2">
              <a:buNone/>
            </a:pPr>
            <a:endParaRPr lang="en-US" dirty="0" smtClean="0"/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Price carbon to discourage these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They do not protect from price shocks</a:t>
            </a:r>
          </a:p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Don’t encourage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9414" y="1595203"/>
            <a:ext cx="31211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Help with Oil</a:t>
            </a:r>
          </a:p>
          <a:p>
            <a:r>
              <a:rPr lang="en-US" sz="3200" dirty="0" smtClean="0"/>
              <a:t>Harm the Climate</a:t>
            </a:r>
            <a:endParaRPr lang="en-US" sz="3200" dirty="0"/>
          </a:p>
        </p:txBody>
      </p:sp>
      <p:sp>
        <p:nvSpPr>
          <p:cNvPr id="6" name="Left Brace 5"/>
          <p:cNvSpPr/>
          <p:nvPr/>
        </p:nvSpPr>
        <p:spPr>
          <a:xfrm>
            <a:off x="4916883" y="1358900"/>
            <a:ext cx="563525" cy="1569660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flipH="1">
            <a:off x="4252349" y="1358900"/>
            <a:ext cx="563525" cy="1569660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300" dirty="0" smtClean="0">
                <a:solidFill>
                  <a:srgbClr val="000000"/>
                </a:solidFill>
              </a:rPr>
              <a:t>How Strong Is the Effect?</a:t>
            </a:r>
            <a:endParaRPr lang="en-US" spc="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MIT on caps: </a:t>
            </a:r>
            <a:r>
              <a:rPr lang="en-US" dirty="0" smtClean="0">
                <a:solidFill>
                  <a:srgbClr val="820000"/>
                </a:solidFill>
              </a:rPr>
              <a:t>oil price </a:t>
            </a:r>
            <a:r>
              <a:rPr lang="en-US" dirty="0" smtClean="0"/>
              <a:t>down 34 </a:t>
            </a:r>
            <a:r>
              <a:rPr lang="en-US" dirty="0" smtClean="0">
                <a:latin typeface="Calibri"/>
              </a:rPr>
              <a:t>– 47% in 2050</a:t>
            </a:r>
            <a:endParaRPr lang="en-US" dirty="0" smtClean="0"/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IEA on a tight-oil market:</a:t>
            </a:r>
          </a:p>
          <a:p>
            <a:pPr algn="r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		A 1% cut in use </a:t>
            </a:r>
            <a:r>
              <a:rPr lang="en-US" dirty="0" smtClean="0">
                <a:sym typeface="Wingdings" pitchFamily="2" charset="2"/>
              </a:rPr>
              <a:t> a 9% cut in price</a:t>
            </a:r>
            <a:endParaRPr lang="en-US" dirty="0" smtClean="0"/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Six models, including DOE, found </a:t>
            </a:r>
            <a:r>
              <a:rPr lang="en-US" b="1" i="1" dirty="0" smtClean="0">
                <a:solidFill>
                  <a:srgbClr val="820000"/>
                </a:solidFill>
              </a:rPr>
              <a:t>at least</a:t>
            </a:r>
            <a:r>
              <a:rPr lang="en-US" dirty="0" smtClean="0"/>
              <a:t>:</a:t>
            </a:r>
          </a:p>
          <a:p>
            <a:pPr algn="r">
              <a:buNone/>
            </a:pPr>
            <a:r>
              <a:rPr lang="en-US" b="1" dirty="0" smtClean="0">
                <a:solidFill>
                  <a:srgbClr val="820000"/>
                </a:solidFill>
              </a:rPr>
              <a:t>A 1% cut in use </a:t>
            </a: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 a 1.5% cut in</a:t>
            </a:r>
            <a:r>
              <a:rPr lang="en-US" b="1" dirty="0" smtClean="0">
                <a:solidFill>
                  <a:srgbClr val="820000"/>
                </a:solidFill>
              </a:rPr>
              <a:t> price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 anchor="t">
            <a:normAutofit/>
          </a:bodyPr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rgbClr val="990000"/>
                </a:solidFill>
              </a:rPr>
              <a:t>Pricing Is Not Taxing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</a:rPr>
              <a:t>Make an international commitment to a </a:t>
            </a:r>
            <a:r>
              <a:rPr lang="en-US" sz="3200" b="1" i="1" dirty="0">
                <a:solidFill>
                  <a:srgbClr val="990000"/>
                </a:solidFill>
              </a:rPr>
              <a:t>price</a:t>
            </a:r>
            <a:r>
              <a:rPr lang="en-US" sz="2400" b="1" dirty="0">
                <a:solidFill>
                  <a:srgbClr val="000000"/>
                </a:solidFill>
              </a:rPr>
              <a:t>, and </a:t>
            </a:r>
            <a:r>
              <a:rPr lang="en-US" sz="2400" b="1" dirty="0" smtClean="0">
                <a:solidFill>
                  <a:srgbClr val="000000"/>
                </a:solidFill>
              </a:rPr>
              <a:t>use</a:t>
            </a:r>
            <a:endParaRPr lang="en-US" sz="2400" b="1" dirty="0" smtClean="0"/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cap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trade</a:t>
            </a:r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>
                <a:solidFill>
                  <a:srgbClr val="000000"/>
                </a:solidFill>
              </a:rPr>
              <a:t>carbon </a:t>
            </a:r>
            <a:r>
              <a:rPr lang="en-US" dirty="0" smtClean="0">
                <a:solidFill>
                  <a:srgbClr val="000000"/>
                </a:solidFill>
              </a:rPr>
              <a:t>tax</a:t>
            </a:r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both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</a:rPr>
              <a:t>Make an international commitment to a </a:t>
            </a:r>
            <a:r>
              <a:rPr lang="en-US" sz="3200" b="1" i="1" dirty="0">
                <a:solidFill>
                  <a:srgbClr val="990000"/>
                </a:solidFill>
              </a:rPr>
              <a:t>cap</a:t>
            </a:r>
            <a:r>
              <a:rPr lang="en-US" sz="2400" b="1" dirty="0">
                <a:solidFill>
                  <a:srgbClr val="000000"/>
                </a:solidFill>
              </a:rPr>
              <a:t>, and use</a:t>
            </a:r>
            <a:endParaRPr lang="en-US" sz="2400" b="1" dirty="0"/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cap and trade</a:t>
            </a:r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a carbon tax</a:t>
            </a:r>
          </a:p>
          <a:p>
            <a:pPr marL="81153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both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i="1" dirty="0" smtClean="0">
                <a:solidFill>
                  <a:srgbClr val="820000"/>
                </a:solidFill>
              </a:rPr>
              <a:t>International </a:t>
            </a:r>
            <a:r>
              <a:rPr lang="en-US" i="1" dirty="0">
                <a:solidFill>
                  <a:srgbClr val="820000"/>
                </a:solidFill>
              </a:rPr>
              <a:t>commitment</a:t>
            </a:r>
            <a:r>
              <a:rPr lang="en-US" dirty="0">
                <a:solidFill>
                  <a:srgbClr val="820000"/>
                </a:solidFill>
              </a:rPr>
              <a:t> </a:t>
            </a:r>
            <a:r>
              <a:rPr lang="en-US" dirty="0" smtClean="0">
                <a:solidFill>
                  <a:srgbClr val="820000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</a:t>
            </a:r>
            <a:r>
              <a:rPr lang="en-US" dirty="0" smtClean="0">
                <a:solidFill>
                  <a:srgbClr val="820000"/>
                </a:solidFill>
              </a:rPr>
              <a:t>  </a:t>
            </a:r>
            <a:r>
              <a:rPr lang="en-US" i="1" dirty="0" smtClean="0">
                <a:solidFill>
                  <a:srgbClr val="820000"/>
                </a:solidFill>
              </a:rPr>
              <a:t>national policy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 smtClean="0">
                <a:solidFill>
                  <a:srgbClr val="820000"/>
                </a:solidFill>
              </a:rPr>
              <a:t>	are </a:t>
            </a:r>
            <a:r>
              <a:rPr lang="en-US" dirty="0">
                <a:solidFill>
                  <a:srgbClr val="820000"/>
                </a:solidFill>
              </a:rPr>
              <a:t>distinct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It Worth to Save a Barrel?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Cut oil use by 1 barrel when price = $</a:t>
            </a:r>
            <a:r>
              <a:rPr lang="en-US" dirty="0" smtClean="0"/>
              <a:t>100</a:t>
            </a:r>
            <a:endParaRPr lang="en-US" dirty="0" smtClean="0"/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That </a:t>
            </a:r>
            <a:r>
              <a:rPr lang="en-US" dirty="0" smtClean="0"/>
              <a:t>saves $</a:t>
            </a:r>
            <a:r>
              <a:rPr lang="en-US" dirty="0" smtClean="0"/>
              <a:t>100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And </a:t>
            </a:r>
            <a:r>
              <a:rPr lang="en-US" dirty="0" smtClean="0"/>
              <a:t>reduces the cost of all other </a:t>
            </a:r>
            <a:r>
              <a:rPr lang="en-US" dirty="0" smtClean="0"/>
              <a:t>barrels</a:t>
            </a:r>
          </a:p>
          <a:p>
            <a:pPr>
              <a:buNone/>
            </a:pPr>
            <a:r>
              <a:rPr lang="en-US" dirty="0" smtClean="0"/>
              <a:t>		Enough to save $150.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Is this a free lunch</a:t>
            </a:r>
            <a:r>
              <a:rPr lang="en-US" dirty="0" smtClean="0"/>
              <a:t>?</a:t>
            </a:r>
          </a:p>
          <a:p>
            <a:pPr>
              <a:spcBef>
                <a:spcPts val="24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No</a:t>
            </a:r>
            <a:r>
              <a:rPr lang="en-US" dirty="0" smtClean="0"/>
              <a:t>, it’s OPEC’s lunch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an Oil Consumers' Cartel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7890"/>
            <a:ext cx="8229600" cy="36982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“The immediate objective [of the </a:t>
            </a:r>
            <a:r>
              <a:rPr lang="en-US" b="1" dirty="0" smtClean="0">
                <a:solidFill>
                  <a:srgbClr val="820000"/>
                </a:solidFill>
              </a:rPr>
              <a:t>IEA</a:t>
            </a:r>
            <a:r>
              <a:rPr lang="en-US" dirty="0" smtClean="0"/>
              <a:t>] is …  the </a:t>
            </a:r>
            <a:r>
              <a:rPr lang="en-US" b="1" i="1" dirty="0" smtClean="0">
                <a:solidFill>
                  <a:srgbClr val="820000"/>
                </a:solidFill>
              </a:rPr>
              <a:t>consumers’ counter-cartel</a:t>
            </a:r>
            <a:r>
              <a:rPr lang="en-US" dirty="0" smtClean="0"/>
              <a:t>.”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libri"/>
              </a:rPr>
              <a:t>—</a:t>
            </a:r>
            <a:r>
              <a:rPr lang="en-US" dirty="0" smtClean="0"/>
              <a:t>New York Times, 1974</a:t>
            </a:r>
          </a:p>
          <a:p>
            <a:pPr marL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dirty="0" smtClean="0"/>
              <a:t>“the dread words … the Tokyo [G7] agreement</a:t>
            </a:r>
            <a:r>
              <a:rPr lang="en-US" b="1" dirty="0" smtClean="0"/>
              <a:t> </a:t>
            </a:r>
            <a:r>
              <a:rPr lang="en-US" dirty="0" smtClean="0"/>
              <a:t>amounts to a </a:t>
            </a:r>
            <a:r>
              <a:rPr lang="en-US" b="1" i="1" dirty="0" smtClean="0">
                <a:solidFill>
                  <a:srgbClr val="820000"/>
                </a:solidFill>
              </a:rPr>
              <a:t>consumers’ cartel</a:t>
            </a:r>
            <a:r>
              <a:rPr lang="en-US" dirty="0" smtClean="0"/>
              <a:t>.”</a:t>
            </a:r>
          </a:p>
          <a:p>
            <a:pPr algn="r">
              <a:buNone/>
            </a:pPr>
            <a:r>
              <a:rPr lang="en-US" dirty="0" smtClean="0"/>
              <a:t>—New York Times, 1979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158949"/>
          <a:ext cx="8229600" cy="857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167"/>
                <a:gridCol w="1541721"/>
                <a:gridCol w="1339703"/>
                <a:gridCol w="3530009"/>
              </a:tblGrid>
              <a:tr h="431091">
                <a:tc>
                  <a:txBody>
                    <a:bodyPr/>
                    <a:lstStyle/>
                    <a:p>
                      <a:pPr algn="r"/>
                      <a:r>
                        <a:rPr lang="en-US" sz="2200" b="1" baseline="0" dirty="0" smtClean="0"/>
                        <a:t>Producers:</a:t>
                      </a:r>
                      <a:endParaRPr lang="en-US" sz="2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supply</a:t>
                      </a:r>
                      <a:r>
                        <a:rPr lang="en-US" sz="2200" b="1" dirty="0" smtClean="0">
                          <a:sym typeface="Wingdings"/>
                        </a:rPr>
                        <a:t> </a:t>
                      </a:r>
                      <a:endParaRPr lang="en-US" sz="2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ym typeface="Wingdings" pitchFamily="2" charset="2"/>
                        </a:rPr>
                        <a:t>price </a:t>
                      </a:r>
                      <a:r>
                        <a:rPr lang="en-US" sz="2200" b="1" dirty="0" smtClean="0">
                          <a:sym typeface="Wingdings"/>
                        </a:rPr>
                        <a:t></a:t>
                      </a:r>
                      <a:endParaRPr lang="en-US" sz="2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 Producers’  Cartel</a:t>
                      </a:r>
                      <a:r>
                        <a:rPr lang="en-US" sz="2200" b="1" baseline="0" dirty="0" smtClean="0"/>
                        <a:t>   (OPEC)</a:t>
                      </a:r>
                      <a:endParaRPr lang="en-US" sz="2200" b="1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Consumers:</a:t>
                      </a:r>
                      <a:endParaRPr lang="en-US" sz="2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demand </a:t>
                      </a:r>
                      <a:r>
                        <a:rPr lang="en-US" sz="2200" b="1" dirty="0" smtClean="0">
                          <a:sym typeface="Wingdings"/>
                        </a:rPr>
                        <a:t></a:t>
                      </a:r>
                      <a:endParaRPr lang="en-US" sz="2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ym typeface="Wingdings" pitchFamily="2" charset="2"/>
                        </a:rPr>
                        <a:t>price </a:t>
                      </a:r>
                      <a:r>
                        <a:rPr lang="en-US" sz="2200" b="1" dirty="0" smtClean="0">
                          <a:sym typeface="Wingdings"/>
                        </a:rPr>
                        <a:t></a:t>
                      </a:r>
                      <a:endParaRPr lang="en-US" sz="22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 Consumers’ Cartel  (OPIC)</a:t>
                      </a:r>
                      <a:endParaRPr lang="en-US" sz="2200" b="1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Would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19752"/>
            <a:ext cx="8229600" cy="1655746"/>
          </a:xfrm>
        </p:spPr>
        <p:txBody>
          <a:bodyPr>
            <a:noAutofit/>
          </a:bodyPr>
          <a:lstStyle/>
          <a:p>
            <a:pPr indent="-347472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</a:rPr>
              <a:t>Could we achieve a 20% reduction? Yes, using auto feebates or CAFE standards.</a:t>
            </a:r>
          </a:p>
        </p:txBody>
      </p:sp>
      <p:sp>
        <p:nvSpPr>
          <p:cNvPr id="113" name="Slide Number Placehold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114" name="Table 113"/>
          <p:cNvGraphicFramePr>
            <a:graphicFrameLocks noGrp="1"/>
          </p:cNvGraphicFramePr>
          <p:nvPr/>
        </p:nvGraphicFramePr>
        <p:xfrm>
          <a:off x="956930" y="1397000"/>
          <a:ext cx="7378995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59076"/>
                <a:gridCol w="631991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$115</a:t>
                      </a: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Oil price in 2020 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(DOE)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20%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Decrease in oil demand by cartel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67%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Of  world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oil use covered</a:t>
                      </a:r>
                      <a:endParaRPr lang="en-US" sz="2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$23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Decrease in world oil price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Could Pay for Climate Policy</a:t>
            </a:r>
            <a:endParaRPr lang="en-US" dirty="0"/>
          </a:p>
        </p:txBody>
      </p:sp>
      <p:sp>
        <p:nvSpPr>
          <p:cNvPr id="130" name="Slide Number Placeholder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131" name="Table 130"/>
          <p:cNvGraphicFramePr>
            <a:graphicFrameLocks noGrp="1"/>
          </p:cNvGraphicFramePr>
          <p:nvPr/>
        </p:nvGraphicFramePr>
        <p:xfrm>
          <a:off x="956930" y="1271751"/>
          <a:ext cx="7378995" cy="1353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7386"/>
                <a:gridCol w="4901609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savings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/year)</a:t>
                      </a:r>
                      <a:endParaRPr lang="en-US" sz="2000" b="0" dirty="0" smtClean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China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$49B</a:t>
                      </a: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Imported-oil cost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$33B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Climate-policy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/>
        </p:nvGraphicFramePr>
        <p:xfrm>
          <a:off x="956930" y="2981750"/>
          <a:ext cx="7378995" cy="1353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8019"/>
                <a:gridCol w="489097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savings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/year)</a:t>
                      </a:r>
                      <a:endParaRPr lang="en-US" sz="2000" b="0" dirty="0" smtClean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U.S. 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$41B</a:t>
                      </a: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Imported-oil cost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+mn-lt"/>
                        </a:rPr>
                        <a:t>$25B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Climate-policy cost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/>
              <a:t>If we don’t design the treaty, it won’t work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/>
              <a:t>Cooperation first, then high goals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/>
              <a:t>Cap or Tax?  Let each country decide</a:t>
            </a: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One price target, not 100 caps</a:t>
            </a: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/>
              <a:t>Green Fund?  Make it an incentive for pricing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spcBef>
                <a:spcPts val="2400"/>
              </a:spcBef>
              <a:buClr>
                <a:schemeClr val="tx1">
                  <a:lumMod val="95000"/>
                  <a:lumOff val="5000"/>
                </a:schemeClr>
              </a:buClr>
              <a:buSzPct val="100000"/>
              <a:buFont typeface="+mj-lt"/>
              <a:buAutoNum type="arabicPeriod"/>
            </a:pPr>
            <a:r>
              <a:rPr lang="en-US" dirty="0" smtClean="0"/>
              <a:t>Oil savings brings immediate benefits unlike distant and uncertain climate benefits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 smtClean="0"/>
              <a:t>What Do We Want in a Commitment?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67823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high goal like  “</a:t>
            </a:r>
            <a:r>
              <a:rPr lang="en-US" dirty="0" smtClean="0">
                <a:solidFill>
                  <a:srgbClr val="820000"/>
                </a:solidFill>
              </a:rPr>
              <a:t>1.5</a:t>
            </a:r>
            <a:r>
              <a:rPr lang="en-US" dirty="0" smtClean="0">
                <a:solidFill>
                  <a:srgbClr val="820000"/>
                </a:solidFill>
                <a:latin typeface="Calibri"/>
              </a:rPr>
              <a:t>° C</a:t>
            </a:r>
            <a:r>
              <a:rPr lang="en-US" dirty="0" smtClean="0">
                <a:latin typeface="Calibri"/>
              </a:rPr>
              <a:t>,”  or  “</a:t>
            </a:r>
            <a:r>
              <a:rPr lang="en-US" dirty="0" smtClean="0">
                <a:solidFill>
                  <a:srgbClr val="820000"/>
                </a:solidFill>
                <a:latin typeface="Calibri"/>
              </a:rPr>
              <a:t>80% by 2050</a:t>
            </a:r>
            <a:r>
              <a:rPr lang="en-US" dirty="0" smtClean="0">
                <a:latin typeface="Calibri"/>
              </a:rPr>
              <a:t>?”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stable, cooperative agreement?</a:t>
            </a:r>
          </a:p>
          <a:p>
            <a:pPr>
              <a:spcBef>
                <a:spcPts val="4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First establish cooperation then set high goals</a:t>
            </a:r>
          </a:p>
          <a:p>
            <a:pPr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Costly goals  +  free-riders  inhibit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agreement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Copenhagen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021" y="468900"/>
            <a:ext cx="7799387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267" y="3563085"/>
            <a:ext cx="7951787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Copenhagen Accord  (China)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399"/>
            <a:ext cx="8367823" cy="496876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“China will endeavor to lower its carbon dioxide emissions per unit of GDP by 40-45% by 2020 compared to the 2005 level. </a:t>
            </a:r>
            <a:r>
              <a:rPr lang="en-US" sz="2200" b="1" dirty="0" smtClean="0">
                <a:solidFill>
                  <a:srgbClr val="820000"/>
                </a:solidFill>
              </a:rPr>
              <a:t>Fine Print</a:t>
            </a:r>
            <a:r>
              <a:rPr lang="en-US" sz="2000" dirty="0" smtClean="0"/>
              <a:t>: the above-mentioned autonomous domestic mitigation actions are voluntary in nature</a:t>
            </a:r>
            <a:r>
              <a:rPr lang="en-US" dirty="0" smtClean="0"/>
              <a:t>.”</a:t>
            </a:r>
          </a:p>
          <a:p>
            <a:pPr marL="0" indent="0">
              <a:spcBef>
                <a:spcPts val="0"/>
              </a:spcBef>
              <a:buSzPct val="7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DOE (May 2009) estimated China would reduce intensity 45% over this same period.</a:t>
            </a:r>
          </a:p>
          <a:p>
            <a:pPr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q"/>
            </a:pPr>
            <a:r>
              <a:rPr lang="en-US" dirty="0" smtClean="0"/>
              <a:t>China decreased intensity 44.4% over the previous 15 years.</a:t>
            </a:r>
            <a:endParaRPr lang="en-US" dirty="0"/>
          </a:p>
          <a:p>
            <a:pPr>
              <a:buClr>
                <a:schemeClr val="accent1">
                  <a:lumMod val="75000"/>
                </a:schemeClr>
              </a:buClr>
              <a:buSzPct val="70000"/>
              <a:buNone/>
            </a:pPr>
            <a:r>
              <a:rPr lang="en-US" dirty="0" smtClean="0"/>
              <a:t>	</a:t>
            </a:r>
            <a:r>
              <a:rPr lang="en-US" sz="1900" dirty="0" smtClean="0"/>
              <a:t>http://www.global-energy.org/lib/2009/09-08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Copenhagen Accord  (U.S.)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7144"/>
            <a:ext cx="8229600" cy="383835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“In the range of 17%, … recognizing that the final target will be reported to the Secretariat </a:t>
            </a:r>
            <a:r>
              <a:rPr lang="en-US" dirty="0" smtClean="0">
                <a:solidFill>
                  <a:srgbClr val="820000"/>
                </a:solidFill>
              </a:rPr>
              <a:t>in light of enacted legislation</a:t>
            </a:r>
            <a:r>
              <a:rPr lang="en-US" dirty="0" smtClean="0"/>
              <a:t>.”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dirty="0" smtClean="0">
                <a:latin typeface="Calibri"/>
              </a:rPr>
              <a:t>—UN summary</a:t>
            </a:r>
            <a:endParaRPr lang="en-US" dirty="0" smtClean="0"/>
          </a:p>
          <a:p>
            <a:pPr marL="0" indent="0">
              <a:spcBef>
                <a:spcPts val="0"/>
              </a:spcBef>
              <a:buSzPct val="7000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lobal Carbon Pricing:&amp;#x0D;&amp;#x0A;A Better Climate Commitmen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Roadmap to Global Coopera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nternational Agreement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Pricing Is Not Taxing&amp;quot;&quot;/&gt;&lt;property id=&quot;20307&quot; value=&quot;299&quot;/&gt;&lt;/object&gt;&lt;object type=&quot;3&quot; unique_id=&quot;10008&quot;&gt;&lt;property id=&quot;20148&quot; value=&quot;5&quot;/&gt;&lt;property id=&quot;20300&quot; value=&quot;Slide 5 - &amp;quot;What Do We Want in a Commitment?&amp;quot;&quot;/&gt;&lt;property id=&quot;20307&quot; value=&quot;301&quot;/&gt;&lt;/object&gt;&lt;object type=&quot;3&quot; unique_id=&quot;10009&quot;&gt;&lt;property id=&quot;20148&quot; value=&quot;5&quot;/&gt;&lt;property id=&quot;20300&quot; value=&quot;Slide 6 - &amp;quot;Copenhagen&amp;quot;&quot;/&gt;&lt;property id=&quot;20307&quot; value=&quot;306&quot;/&gt;&lt;/object&gt;&lt;object type=&quot;3&quot; unique_id=&quot;10010&quot;&gt;&lt;property id=&quot;20148&quot; value=&quot;5&quot;/&gt;&lt;property id=&quot;20300&quot; value=&quot;Slide 7&quot;/&gt;&lt;property id=&quot;20307&quot; value=&quot;345&quot;/&gt;&lt;/object&gt;&lt;object type=&quot;3&quot; unique_id=&quot;10011&quot;&gt;&lt;property id=&quot;20148&quot; value=&quot;5&quot;/&gt;&lt;property id=&quot;20300&quot; value=&quot;Slide 8 - &amp;quot;The Copenhagen Accord  (China)&amp;quot;&quot;/&gt;&lt;property id=&quot;20307&quot; value=&quot;338&quot;/&gt;&lt;/object&gt;&lt;object type=&quot;3&quot; unique_id=&quot;10012&quot;&gt;&lt;property id=&quot;20148&quot; value=&quot;5&quot;/&gt;&lt;property id=&quot;20300&quot; value=&quot;Slide 9 - &amp;quot;The Copenhagen Accord  (U.S.)&amp;quot;&quot;/&gt;&lt;property id=&quot;20307&quot; value=&quot;340&quot;/&gt;&lt;/object&gt;&lt;object type=&quot;3&quot; unique_id=&quot;10013&quot;&gt;&lt;property id=&quot;20148&quot; value=&quot;5&quot;/&gt;&lt;property id=&quot;20300&quot; value=&quot;Slide 10 - &amp;quot;Not in the Accord&amp;quot;&quot;/&gt;&lt;property id=&quot;20307&quot; value=&quot;342&quot;/&gt;&lt;/object&gt;&lt;object type=&quot;3&quot; unique_id=&quot;10014&quot;&gt;&lt;property id=&quot;20148&quot; value=&quot;5&quot;/&gt;&lt;property id=&quot;20300&quot; value=&quot;Slide 11 - &amp;quot;Not Monday-Morning Quarterbacks&amp;quot;&quot;/&gt;&lt;property id=&quot;20307&quot; value=&quot;344&quot;/&gt;&lt;/object&gt;&lt;object type=&quot;3&quot; unique_id=&quot;10015&quot;&gt;&lt;property id=&quot;20148&quot; value=&quot;5&quot;/&gt;&lt;property id=&quot;20300&quot; value=&quot;Slide 12 - &amp;quot;Games / strategy / Design&amp;quot;&quot;/&gt;&lt;property id=&quot;20307&quot; value=&quot;343&quot;/&gt;&lt;/object&gt;&lt;object type=&quot;3&quot; unique_id=&quot;10017&quot;&gt;&lt;property id=&quot;20148&quot; value=&quot;5&quot;/&gt;&lt;property id=&quot;20300&quot; value=&quot;Slide 13 - &amp;quot;The Current Game: Perverse Incentives&amp;quot;&quot;/&gt;&lt;property id=&quot;20307&quot; value=&quot;302&quot;/&gt;&lt;/object&gt;&lt;object type=&quot;3&quot; unique_id=&quot;10018&quot;&gt;&lt;property id=&quot;20148&quot; value=&quot;5&quot;/&gt;&lt;property id=&quot;20300&quot; value=&quot;Slide 14 - &amp;quot;A Cap Is Risky &amp;quot;&quot;/&gt;&lt;property id=&quot;20307&quot; value=&quot;303&quot;/&gt;&lt;/object&gt;&lt;object type=&quot;3&quot; unique_id=&quot;10019&quot;&gt;&lt;property id=&quot;20148&quot; value=&quot;5&quot;/&gt;&lt;property id=&quot;20300&quot; value=&quot;Slide 15 - &amp;quot;Caps Appear Unfair&amp;quot;&quot;/&gt;&lt;property id=&quot;20307&quot; value=&quot;304&quot;/&gt;&lt;/object&gt;&lt;object type=&quot;3&quot; unique_id=&quot;10020&quot;&gt;&lt;property id=&quot;20148&quot; value=&quot;5&quot;/&gt;&lt;property id=&quot;20300&quot; value=&quot;Slide 16 - &amp;quot;The Public Goods Game&amp;quot;&quot;/&gt;&lt;property id=&quot;20307&quot; value=&quot;307&quot;/&gt;&lt;/object&gt;&lt;object type=&quot;3&quot; unique_id=&quot;10021&quot;&gt;&lt;property id=&quot;20148&quot; value=&quot;5&quot;/&gt;&lt;property id=&quot;20300&quot; value=&quot;Slide 17 - &amp;quot;Change the Game&amp;quot;&quot;/&gt;&lt;property id=&quot;20307&quot; value=&quot;308&quot;/&gt;&lt;/object&gt;&lt;object type=&quot;3&quot; unique_id=&quot;10022&quot;&gt;&lt;property id=&quot;20148&quot; value=&quot;5&quot;/&gt;&lt;property id=&quot;20300&quot; value=&quot;Slide 18 - &amp;quot;Flexible Global Carbon Pricing&amp;quot;&quot;/&gt;&lt;property id=&quot;20307&quot; value=&quot;310&quot;/&gt;&lt;/object&gt;&lt;object type=&quot;3&quot; unique_id=&quot;10023&quot;&gt;&lt;property id=&quot;20148&quot; value=&quot;5&quot;/&gt;&lt;property id=&quot;20300&quot; value=&quot;Slide 19 - &amp;quot;Pricing Overview&amp;quot;&quot;/&gt;&lt;property id=&quot;20307&quot; value=&quot;309&quot;/&gt;&lt;/object&gt;&lt;object type=&quot;3&quot; unique_id=&quot;10024&quot;&gt;&lt;property id=&quot;20148&quot; value=&quot;5&quot;/&gt;&lt;property id=&quot;20300&quot; value=&quot;Slide 21 - &amp;quot;Rule #2:  Carbon Price Flexibility&amp;quot;&quot;/&gt;&lt;property id=&quot;20307&quot; value=&quot;311&quot;/&gt;&lt;/object&gt;&lt;object type=&quot;3&quot; unique_id=&quot;10025&quot;&gt;&lt;property id=&quot;20148&quot; value=&quot;5&quot;/&gt;&lt;property id=&quot;20300&quot; value=&quot;Slide 22 - &amp;quot;#3:  Hitting the Carbon Price Target&amp;quot;&quot;/&gt;&lt;property id=&quot;20307&quot; value=&quot;312&quot;/&gt;&lt;/object&gt;&lt;object type=&quot;3&quot; unique_id=&quot;10026&quot;&gt;&lt;property id=&quot;20148&quot; value=&quot;5&quot;/&gt;&lt;property id=&quot;20300&quot; value=&quot;Slide 23 - &amp;quot;#4:  Green Fund Payments (example)&amp;quot;&quot;/&gt;&lt;property id=&quot;20307&quot; value=&quot;313&quot;/&gt;&lt;/object&gt;&lt;object type=&quot;3&quot; unique_id=&quot;10027&quot;&gt;&lt;property id=&quot;20148&quot; value=&quot;5&quot;/&gt;&lt;property id=&quot;20300&quot; value=&quot;Slide 24 - &amp;quot;#5:  The Clean Development Incentive&amp;quot;&quot;/&gt;&lt;property id=&quot;20307&quot; value=&quot;331&quot;/&gt;&lt;/object&gt;&lt;object type=&quot;3&quot; unique_id=&quot;10028&quot;&gt;&lt;property id=&quot;20148&quot; value=&quot;5&quot;/&gt;&lt;property id=&quot;20300&quot; value=&quot;Slide 25 - &amp;quot;What Counts as Carbon Pricing?&amp;quot;&quot;/&gt;&lt;property id=&quot;20307&quot; value=&quot;314&quot;/&gt;&lt;/object&gt;&lt;object type=&quot;3&quot; unique_id=&quot;10030&quot;&gt;&lt;property id=&quot;20148&quot; value=&quot;5&quot;/&gt;&lt;property id=&quot;20300&quot; value=&quot;Slide 27 - &amp;quot;Cheap and Effective&amp;quot;&quot;/&gt;&lt;property id=&quot;20307&quot; value=&quot;316&quot;/&gt;&lt;/object&gt;&lt;object type=&quot;3&quot; unique_id=&quot;10032&quot;&gt;&lt;property id=&quot;20148&quot; value=&quot;5&quot;/&gt;&lt;property id=&quot;20300&quot; value=&quot;Slide 28&quot;/&gt;&lt;property id=&quot;20307&quot; value=&quot;332&quot;/&gt;&lt;/object&gt;&lt;object type=&quot;3&quot; unique_id=&quot;10033&quot;&gt;&lt;property id=&quot;20148&quot; value=&quot;5&quot;/&gt;&lt;property id=&quot;20300&quot; value=&quot;Slide 29&quot;/&gt;&lt;property id=&quot;20307&quot; value=&quot;278&quot;/&gt;&lt;/object&gt;&lt;object type=&quot;3&quot; unique_id=&quot;10034&quot;&gt;&lt;property id=&quot;20148&quot; value=&quot;5&quot;/&gt;&lt;property id=&quot;20300&quot; value=&quot;Slide 30 - &amp;quot;U.S. EPA:   Carbon Pricing Is Cheap&amp;quot;&quot;/&gt;&lt;property id=&quot;20307&quot; value=&quot;280&quot;/&gt;&lt;/object&gt;&lt;object type=&quot;3&quot; unique_id=&quot;10035&quot;&gt;&lt;property id=&quot;20148&quot; value=&quot;5&quot;/&gt;&lt;property id=&quot;20300&quot; value=&quot;Slide 31&quot;/&gt;&lt;property id=&quot;20307&quot; value=&quot;336&quot;/&gt;&lt;/object&gt;&lt;object type=&quot;3&quot; unique_id=&quot;10036&quot;&gt;&lt;property id=&quot;20148&quot; value=&quot;5&quot;/&gt;&lt;property id=&quot;20300&quot; value=&quot;Slide 32 - &amp;quot;Why it’s the right Design&amp;quot;&quot;/&gt;&lt;property id=&quot;20307&quot; value=&quot;320&quot;/&gt;&lt;/object&gt;&lt;object type=&quot;3&quot; unique_id=&quot;10038&quot;&gt;&lt;property id=&quot;20148&quot; value=&quot;5&quot;/&gt;&lt;property id=&quot;20300&quot; value=&quot;Slide 34 - &amp;quot;It’s Easier to Negotiate&amp;quot;&quot;/&gt;&lt;property id=&quot;20307&quot; value=&quot;333&quot;/&gt;&lt;/object&gt;&lt;object type=&quot;3&quot; unique_id=&quot;10039&quot;&gt;&lt;property id=&quot;20148&quot; value=&quot;5&quot;/&gt;&lt;property id=&quot;20300&quot; value=&quot;Slide 35 - &amp;quot;It’s Easier to Enforce&amp;quot;&quot;/&gt;&lt;property id=&quot;20307&quot; value=&quot;334&quot;/&gt;&lt;/object&gt;&lt;object type=&quot;3&quot; unique_id=&quot;10040&quot;&gt;&lt;property id=&quot;20148&quot; value=&quot;5&quot;/&gt;&lt;property id=&quot;20300&quot; value=&quot;Slide 36 - &amp;quot;Oil Security and Climate&amp;quot;&quot;/&gt;&lt;property id=&quot;20307&quot; value=&quot;326&quot;/&gt;&lt;/object&gt;&lt;object type=&quot;3&quot; unique_id=&quot;10041&quot;&gt;&lt;property id=&quot;20148&quot; value=&quot;5&quot;/&gt;&lt;property id=&quot;20300&quot; value=&quot;Slide 37 - &amp;quot;The Oil-Climate Alignment&amp;quot;&quot;/&gt;&lt;property id=&quot;20307&quot; value=&quot;322&quot;/&gt;&lt;/object&gt;&lt;object type=&quot;3&quot; unique_id=&quot;10043&quot;&gt;&lt;property id=&quot;20148&quot; value=&quot;5&quot;/&gt;&lt;property id=&quot;20300&quot; value=&quot;Slide 39 - &amp;quot;How Strong Is the Effect?&amp;quot;&quot;/&gt;&lt;property id=&quot;20307&quot; value=&quot;324&quot;/&gt;&lt;/object&gt;&lt;object type=&quot;3&quot; unique_id=&quot;10046&quot;&gt;&lt;property id=&quot;20148&quot; value=&quot;5&quot;/&gt;&lt;property id=&quot;20300&quot; value=&quot;Slide 42 - &amp;quot;How Well Would It Work?&amp;quot;&quot;/&gt;&lt;property id=&quot;20307&quot; value=&quot;328&quot;/&gt;&lt;/object&gt;&lt;object type=&quot;3&quot; unique_id=&quot;10047&quot;&gt;&lt;property id=&quot;20148&quot; value=&quot;5&quot;/&gt;&lt;property id=&quot;20300&quot; value=&quot;Slide 43 - &amp;quot;It Could Pay for Climate Policy&amp;quot;&quot;/&gt;&lt;property id=&quot;20307&quot; value=&quot;329&quot;/&gt;&lt;/object&gt;&lt;object type=&quot;3&quot; unique_id=&quot;10048&quot;&gt;&lt;property id=&quot;20148&quot; value=&quot;5&quot;/&gt;&lt;property id=&quot;20300&quot; value=&quot;Slide 44 - &amp;quot;Conclusion&amp;quot;&quot;/&gt;&lt;property id=&quot;20307&quot; value=&quot;330&quot;/&gt;&lt;/object&gt;&lt;object type=&quot;3&quot; unique_id=&quot;10401&quot;&gt;&lt;property id=&quot;20148&quot; value=&quot;5&quot;/&gt;&lt;property id=&quot;20300&quot; value=&quot;Slide 33 - &amp;quot;Why Commit to a Price?&amp;quot;&quot;/&gt;&lt;property id=&quot;20307&quot; value=&quot;346&quot;/&gt;&lt;/object&gt;&lt;object type=&quot;3&quot; unique_id=&quot;10402&quot;&gt;&lt;property id=&quot;20148&quot; value=&quot;5&quot;/&gt;&lt;property id=&quot;20300&quot; value=&quot;Slide 38 - &amp;quot;The Oil–Climate Conflict &amp;quot;&quot;/&gt;&lt;property id=&quot;20307&quot; value=&quot;347&quot;/&gt;&lt;/object&gt;&lt;object type=&quot;3&quot; unique_id=&quot;10403&quot;&gt;&lt;property id=&quot;20148&quot; value=&quot;5&quot;/&gt;&lt;property id=&quot;20300&quot; value=&quot;Slide 40 - &amp;quot;What’s It Worth to Save a Barrel?&amp;quot;&quot;/&gt;&lt;property id=&quot;20307&quot; value=&quot;348&quot;/&gt;&lt;/object&gt;&lt;object type=&quot;3&quot; unique_id=&quot;10404&quot;&gt;&lt;property id=&quot;20148&quot; value=&quot;5&quot;/&gt;&lt;property id=&quot;20300&quot; value=&quot;Slide 41 - &amp;quot;We Need an Oil Consumers' Cartel&amp;quot;&quot;/&gt;&lt;property id=&quot;20307&quot; value=&quot;349&quot;/&gt;&lt;/object&gt;&lt;object type=&quot;3&quot; unique_id=&quot;10757&quot;&gt;&lt;property id=&quot;20148&quot; value=&quot;5&quot;/&gt;&lt;property id=&quot;20300&quot; value=&quot;Slide 26 - &amp;quot;Enforcement with Trade Sanctions&amp;quot;&quot;/&gt;&lt;property id=&quot;20307&quot; value=&quot;350&quot;/&gt;&lt;/object&gt;&lt;object type=&quot;3&quot; unique_id=&quot;11028&quot;&gt;&lt;property id=&quot;20148&quot; value=&quot;5&quot;/&gt;&lt;property id=&quot;20300&quot; value=&quot;Slide 20 - &amp;quot;Rule #1: National Policy Flexibility&amp;quot;&quot;/&gt;&lt;property id=&quot;20307&quot; value=&quot;35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77369</TotalTime>
  <Words>2881</Words>
  <Application>Microsoft Office PowerPoint</Application>
  <PresentationFormat>On-screen Show (4:3)</PresentationFormat>
  <Paragraphs>490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Global Carbon Pricing: A Better Climate Commitment</vt:lpstr>
      <vt:lpstr>Roadmap to Global Cooperation</vt:lpstr>
      <vt:lpstr>International Agreement</vt:lpstr>
      <vt:lpstr>Pricing Is Not Taxing</vt:lpstr>
      <vt:lpstr>What Do We Want in a Commitment?</vt:lpstr>
      <vt:lpstr>Copenhagen</vt:lpstr>
      <vt:lpstr>Slide 6</vt:lpstr>
      <vt:lpstr>The Copenhagen Accord  (China)</vt:lpstr>
      <vt:lpstr>The Copenhagen Accord  (U.S.)</vt:lpstr>
      <vt:lpstr>Not in the Accord</vt:lpstr>
      <vt:lpstr>Not Monday-Morning Quarterbacks</vt:lpstr>
      <vt:lpstr>Games / strategy / Design</vt:lpstr>
      <vt:lpstr>The Current Game: Perverse Incentives</vt:lpstr>
      <vt:lpstr>A Cap Is Risky </vt:lpstr>
      <vt:lpstr>Caps Appear Unfair</vt:lpstr>
      <vt:lpstr>The Public Goods Game</vt:lpstr>
      <vt:lpstr>Change the Game</vt:lpstr>
      <vt:lpstr>Flexible Global Carbon Pricing</vt:lpstr>
      <vt:lpstr>Pricing Overview</vt:lpstr>
      <vt:lpstr>Rule #1: National Policy Flexibility</vt:lpstr>
      <vt:lpstr>Rule #2:  Carbon Price Flexibility</vt:lpstr>
      <vt:lpstr>#3:  Hitting the Carbon Price Target</vt:lpstr>
      <vt:lpstr>#4:  Green Fund Payments (example)</vt:lpstr>
      <vt:lpstr>#5:  The Clean Development Incentive</vt:lpstr>
      <vt:lpstr>What Counts as Carbon Pricing?</vt:lpstr>
      <vt:lpstr>Enforcement with Trade Sanctions</vt:lpstr>
      <vt:lpstr>Cheap and Effective</vt:lpstr>
      <vt:lpstr>Slide 27</vt:lpstr>
      <vt:lpstr>Slide 28</vt:lpstr>
      <vt:lpstr>U.S. EPA:   Carbon Pricing Is Cheap</vt:lpstr>
      <vt:lpstr>Slide 30</vt:lpstr>
      <vt:lpstr>Why it’s the right Design</vt:lpstr>
      <vt:lpstr>Why Commit to a Price?</vt:lpstr>
      <vt:lpstr>It’s Easier to Negotiate</vt:lpstr>
      <vt:lpstr>It’s Easier to Enforce</vt:lpstr>
      <vt:lpstr>Oil Security and Climate</vt:lpstr>
      <vt:lpstr>The Oil-Climate Alignment</vt:lpstr>
      <vt:lpstr>The Oil–Climate Conflict </vt:lpstr>
      <vt:lpstr>How Strong Is the Effect?</vt:lpstr>
      <vt:lpstr>What’s It Worth to Save a Barrel?</vt:lpstr>
      <vt:lpstr>We Need an Oil Consumers' Cartel</vt:lpstr>
      <vt:lpstr>How Well Would It Work?</vt:lpstr>
      <vt:lpstr>It Could Pay for Climate Policy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Global Carbon Pricing (Reinventing Kyoto)</dc:title>
  <dc:creator>Steven Stoft</dc:creator>
  <cp:lastModifiedBy>Steven Stoft</cp:lastModifiedBy>
  <cp:revision>106</cp:revision>
  <dcterms:created xsi:type="dcterms:W3CDTF">2009-07-04T18:09:53Z</dcterms:created>
  <dcterms:modified xsi:type="dcterms:W3CDTF">2010-02-27T23:21:52Z</dcterms:modified>
</cp:coreProperties>
</file>